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charset="1" panose="00000500000000000000"/>
      <p:regular r:id="rId10"/>
    </p:embeddedFont>
    <p:embeddedFont>
      <p:font typeface="Codec Pro Bold" charset="1" panose="00000600000000000000"/>
      <p:regular r:id="rId11"/>
    </p:embeddedFont>
    <p:embeddedFont>
      <p:font typeface="Codec Pro Thin" charset="1" panose="00000200000000000000"/>
      <p:regular r:id="rId12"/>
    </p:embeddedFont>
    <p:embeddedFont>
      <p:font typeface="Codec Pro Light" charset="1" panose="00000300000000000000"/>
      <p:regular r:id="rId13"/>
    </p:embeddedFont>
    <p:embeddedFont>
      <p:font typeface="Codec Pro Ultra-Bold" charset="1" panose="00000700000000000000"/>
      <p:regular r:id="rId14"/>
    </p:embeddedFont>
    <p:embeddedFont>
      <p:font typeface="Codec Pro Heavy" charset="1" panose="00000A00000000000000"/>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
      <p:font typeface="29LT Azer" charset="1" panose="00000500000000000000"/>
      <p:regular r:id="rId24"/>
    </p:embeddedFont>
    <p:embeddedFont>
      <p:font typeface="29LT Azer Bold" charset="1" panose="00000600000000000000"/>
      <p:regular r:id="rId25"/>
    </p:embeddedFont>
    <p:embeddedFont>
      <p:font typeface="29LT Azer Italics" charset="1" panose="00000500000000000000"/>
      <p:regular r:id="rId26"/>
    </p:embeddedFont>
    <p:embeddedFont>
      <p:font typeface="29LT Azer Bold Italics" charset="1" panose="00000600000000000000"/>
      <p:regular r:id="rId27"/>
    </p:embeddedFont>
    <p:embeddedFont>
      <p:font typeface="29LT Azer Thin" charset="1" panose="00000400000000000000"/>
      <p:regular r:id="rId28"/>
    </p:embeddedFont>
    <p:embeddedFont>
      <p:font typeface="29LT Azer Thin Italics" charset="1" panose="00000400000000000000"/>
      <p:regular r:id="rId29"/>
    </p:embeddedFont>
    <p:embeddedFont>
      <p:font typeface="29LT Azer Extra-Light" charset="1" panose="00000400000000000000"/>
      <p:regular r:id="rId30"/>
    </p:embeddedFont>
    <p:embeddedFont>
      <p:font typeface="29LT Azer Extra-Light Italics" charset="1" panose="00000400000000000000"/>
      <p:regular r:id="rId31"/>
    </p:embeddedFont>
    <p:embeddedFont>
      <p:font typeface="29LT Azer Light" charset="1" panose="00000400000000000000"/>
      <p:regular r:id="rId32"/>
    </p:embeddedFont>
    <p:embeddedFont>
      <p:font typeface="29LT Azer Light Italics" charset="1" panose="00000400000000000000"/>
      <p:regular r:id="rId33"/>
    </p:embeddedFont>
    <p:embeddedFont>
      <p:font typeface="29LT Azer Medium" charset="1" panose="00000500000000000000"/>
      <p:regular r:id="rId34"/>
    </p:embeddedFont>
    <p:embeddedFont>
      <p:font typeface="29LT Azer Medium Italics" charset="1" panose="00000500000000000000"/>
      <p:regular r:id="rId35"/>
    </p:embeddedFont>
    <p:embeddedFont>
      <p:font typeface="29LT Azer Heavy" charset="1" panose="00000600000000000000"/>
      <p:regular r:id="rId36"/>
    </p:embeddedFont>
    <p:embeddedFont>
      <p:font typeface="29LT Azer Heavy Italics" charset="1" panose="000006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0.png" Type="http://schemas.openxmlformats.org/officeDocument/2006/relationships/image"/><Relationship Id="rId4" Target="../media/image4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5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https://ehlquran.com"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2537591"/>
            <a:ext cx="8217084" cy="5400265"/>
            <a:chOff x="0" y="0"/>
            <a:chExt cx="10956112" cy="7200353"/>
          </a:xfrm>
        </p:grpSpPr>
        <p:sp>
          <p:nvSpPr>
            <p:cNvPr name="TextBox 3" id="3"/>
            <p:cNvSpPr txBox="true"/>
            <p:nvPr/>
          </p:nvSpPr>
          <p:spPr>
            <a:xfrm rot="0">
              <a:off x="0" y="940374"/>
              <a:ext cx="10956112" cy="4026322"/>
            </a:xfrm>
            <a:prstGeom prst="rect">
              <a:avLst/>
            </a:prstGeom>
          </p:spPr>
          <p:txBody>
            <a:bodyPr anchor="t" rtlCol="false" tIns="0" lIns="0" bIns="0" rIns="0">
              <a:spAutoFit/>
            </a:bodyPr>
            <a:lstStyle/>
            <a:p>
              <a:pPr>
                <a:lnSpc>
                  <a:spcPts val="12560"/>
                </a:lnSpc>
              </a:pPr>
              <a:r>
                <a:rPr lang="en-US" sz="8000">
                  <a:solidFill>
                    <a:srgbClr val="94DDDE"/>
                  </a:solidFill>
                  <a:cs typeface="Clear Sans Bold"/>
                </a:rPr>
                <a:t>نظام التحفيظ</a:t>
              </a:r>
            </a:p>
            <a:p>
              <a:pPr algn="r">
                <a:lnSpc>
                  <a:spcPts val="12560"/>
                </a:lnSpc>
              </a:pPr>
              <a:r>
                <a:rPr lang="en-US" sz="8000">
                  <a:solidFill>
                    <a:srgbClr val="94DDDE"/>
                  </a:solidFill>
                  <a:cs typeface="Clear Sans Bold"/>
                </a:rPr>
                <a:t>الجودة أولاً</a:t>
              </a:r>
            </a:p>
          </p:txBody>
        </p:sp>
        <p:sp>
          <p:nvSpPr>
            <p:cNvPr name="TextBox 4" id="4"/>
            <p:cNvSpPr txBox="true"/>
            <p:nvPr/>
          </p:nvSpPr>
          <p:spPr>
            <a:xfrm rot="0">
              <a:off x="0" y="-47625"/>
              <a:ext cx="10956112" cy="525145"/>
            </a:xfrm>
            <a:prstGeom prst="rect">
              <a:avLst/>
            </a:prstGeom>
          </p:spPr>
          <p:txBody>
            <a:bodyPr anchor="t" rtlCol="false" tIns="0" lIns="0" bIns="0" rIns="0">
              <a:spAutoFit/>
            </a:bodyPr>
            <a:lstStyle/>
            <a:p>
              <a:pPr>
                <a:lnSpc>
                  <a:spcPts val="3359"/>
                </a:lnSpc>
              </a:pPr>
            </a:p>
          </p:txBody>
        </p:sp>
        <p:sp>
          <p:nvSpPr>
            <p:cNvPr name="TextBox 5" id="5"/>
            <p:cNvSpPr txBox="true"/>
            <p:nvPr/>
          </p:nvSpPr>
          <p:spPr>
            <a:xfrm rot="0">
              <a:off x="0" y="5648625"/>
              <a:ext cx="10956112" cy="1551728"/>
            </a:xfrm>
            <a:prstGeom prst="rect">
              <a:avLst/>
            </a:prstGeom>
          </p:spPr>
          <p:txBody>
            <a:bodyPr anchor="t" rtlCol="false" tIns="0" lIns="0" bIns="0" rIns="0">
              <a:spAutoFit/>
            </a:bodyPr>
            <a:lstStyle/>
            <a:p>
              <a:pPr>
                <a:lnSpc>
                  <a:spcPts val="4759"/>
                </a:lnSpc>
              </a:pPr>
              <a:r>
                <a:rPr lang="en-US" sz="3399">
                  <a:solidFill>
                    <a:srgbClr val="B3E4C5"/>
                  </a:solidFill>
                  <a:latin typeface="Clear Sans"/>
                </a:rPr>
                <a:t>"منصة قرآنية مبتكرة: رحلة تقنية نحو تحفيظٍ متقن وتواصلٍ ....."</a:t>
              </a: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p:cNvSpPr/>
          <p:nvPr/>
        </p:nvSpPr>
        <p:spPr>
          <a:xfrm>
            <a:off x="2804010" y="3813032"/>
            <a:ext cx="2494461" cy="0"/>
          </a:xfrm>
          <a:prstGeom prst="line">
            <a:avLst/>
          </a:prstGeom>
          <a:ln cap="flat" w="28575">
            <a:solidFill>
              <a:srgbClr val="31356E"/>
            </a:solidFill>
            <a:prstDash val="solid"/>
            <a:headEnd type="none" len="sm" w="sm"/>
            <a:tailEnd type="none" len="sm" w="sm"/>
          </a:ln>
        </p:spPr>
      </p:sp>
      <p:sp>
        <p:nvSpPr>
          <p:cNvPr name="AutoShape 3" id="3"/>
          <p:cNvSpPr/>
          <p:nvPr/>
        </p:nvSpPr>
        <p:spPr>
          <a:xfrm>
            <a:off x="6199183" y="3813032"/>
            <a:ext cx="2494461" cy="0"/>
          </a:xfrm>
          <a:prstGeom prst="line">
            <a:avLst/>
          </a:prstGeom>
          <a:ln cap="flat" w="28575">
            <a:solidFill>
              <a:srgbClr val="31356E"/>
            </a:solidFill>
            <a:prstDash val="solid"/>
            <a:headEnd type="none" len="sm" w="sm"/>
            <a:tailEnd type="none" len="sm" w="sm"/>
          </a:ln>
        </p:spPr>
      </p:sp>
      <p:sp>
        <p:nvSpPr>
          <p:cNvPr name="AutoShape 4" id="4"/>
          <p:cNvSpPr/>
          <p:nvPr/>
        </p:nvSpPr>
        <p:spPr>
          <a:xfrm>
            <a:off x="9594356" y="3813032"/>
            <a:ext cx="2494461" cy="0"/>
          </a:xfrm>
          <a:prstGeom prst="line">
            <a:avLst/>
          </a:prstGeom>
          <a:ln cap="flat" w="28575">
            <a:solidFill>
              <a:srgbClr val="31356E"/>
            </a:solidFill>
            <a:prstDash val="solid"/>
            <a:headEnd type="none" len="sm" w="sm"/>
            <a:tailEnd type="none" len="sm" w="sm"/>
          </a:ln>
        </p:spPr>
      </p:sp>
      <p:sp>
        <p:nvSpPr>
          <p:cNvPr name="AutoShape 5" id="5"/>
          <p:cNvSpPr/>
          <p:nvPr/>
        </p:nvSpPr>
        <p:spPr>
          <a:xfrm>
            <a:off x="12989529" y="3813032"/>
            <a:ext cx="2494461" cy="0"/>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12800" cy="889000"/>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5</a:t>
              </a:r>
            </a:p>
          </p:txBody>
        </p:sp>
      </p:grpSp>
      <p:grpSp>
        <p:nvGrpSpPr>
          <p:cNvPr name="Group 9" id="9"/>
          <p:cNvGrpSpPr/>
          <p:nvPr/>
        </p:nvGrpSpPr>
        <p:grpSpPr>
          <a:xfrm rot="0">
            <a:off x="5298471" y="3371020"/>
            <a:ext cx="900712" cy="884024"/>
            <a:chOff x="0" y="0"/>
            <a:chExt cx="825825" cy="810524"/>
          </a:xfrm>
        </p:grpSpPr>
        <p:sp>
          <p:nvSpPr>
            <p:cNvPr name="Freeform 10" id="1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12800" cy="889000"/>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4</a:t>
              </a:r>
            </a:p>
          </p:txBody>
        </p:sp>
      </p:grpSp>
      <p:sp>
        <p:nvSpPr>
          <p:cNvPr name="TextBox 12" id="12"/>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sz="6399">
                <a:solidFill>
                  <a:srgbClr val="2B4B82"/>
                </a:solidFill>
                <a:cs typeface="Clear Sans Bold"/>
              </a:rPr>
              <a:t>كيفية استخدام النظام</a:t>
            </a:r>
          </a:p>
        </p:txBody>
      </p:sp>
      <p:grpSp>
        <p:nvGrpSpPr>
          <p:cNvPr name="Group 13" id="13"/>
          <p:cNvGrpSpPr/>
          <p:nvPr/>
        </p:nvGrpSpPr>
        <p:grpSpPr>
          <a:xfrm rot="0">
            <a:off x="4547992" y="4416496"/>
            <a:ext cx="2401669" cy="2073258"/>
            <a:chOff x="0" y="0"/>
            <a:chExt cx="3202226" cy="2764345"/>
          </a:xfrm>
        </p:grpSpPr>
        <p:sp>
          <p:nvSpPr>
            <p:cNvPr name="TextBox 14" id="14"/>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cs typeface="Clear Sans Bold"/>
                </a:rPr>
                <a:t>الخطوة</a:t>
              </a:r>
            </a:p>
          </p:txBody>
        </p:sp>
        <p:sp>
          <p:nvSpPr>
            <p:cNvPr name="TextBox 15" id="15"/>
            <p:cNvSpPr txBox="true"/>
            <p:nvPr/>
          </p:nvSpPr>
          <p:spPr>
            <a:xfrm rot="0">
              <a:off x="0" y="1801875"/>
              <a:ext cx="3202226" cy="962469"/>
            </a:xfrm>
            <a:prstGeom prst="rect">
              <a:avLst/>
            </a:prstGeom>
          </p:spPr>
          <p:txBody>
            <a:bodyPr anchor="t" rtlCol="false" tIns="0" lIns="0" bIns="0" rIns="0">
              <a:spAutoFit/>
            </a:bodyPr>
            <a:lstStyle/>
            <a:p>
              <a:pPr algn="ctr">
                <a:lnSpc>
                  <a:spcPts val="2940"/>
                </a:lnSpc>
              </a:pPr>
              <a:r>
                <a:rPr lang="en-US" sz="2100">
                  <a:solidFill>
                    <a:srgbClr val="2B4B82"/>
                  </a:solidFill>
                  <a:cs typeface="Clear Sans"/>
                </a:rPr>
                <a:t>يقوم المحفظ بتسجيل حفظ الطالب يومياً</a:t>
              </a:r>
            </a:p>
          </p:txBody>
        </p:sp>
        <p:sp>
          <p:nvSpPr>
            <p:cNvPr name="TextBox 16" id="16"/>
            <p:cNvSpPr txBox="true"/>
            <p:nvPr/>
          </p:nvSpPr>
          <p:spPr>
            <a:xfrm rot="0">
              <a:off x="0" y="925271"/>
              <a:ext cx="3202226" cy="529753"/>
            </a:xfrm>
            <a:prstGeom prst="rect">
              <a:avLst/>
            </a:prstGeom>
          </p:spPr>
          <p:txBody>
            <a:bodyPr anchor="t" rtlCol="false" tIns="0" lIns="0" bIns="0" rIns="0">
              <a:spAutoFit/>
            </a:bodyPr>
            <a:lstStyle/>
            <a:p>
              <a:pPr algn="ctr">
                <a:lnSpc>
                  <a:spcPts val="3360"/>
                </a:lnSpc>
              </a:pPr>
              <a:r>
                <a:rPr lang="en-US" sz="2400">
                  <a:solidFill>
                    <a:srgbClr val="2B4B82"/>
                  </a:solidFill>
                  <a:cs typeface="Clear Sans Medium"/>
                </a:rPr>
                <a:t>تسجيل الحفظ اليومي</a:t>
              </a:r>
            </a:p>
          </p:txBody>
        </p:sp>
      </p:grpSp>
      <p:grpSp>
        <p:nvGrpSpPr>
          <p:cNvPr name="Group 17" id="17"/>
          <p:cNvGrpSpPr/>
          <p:nvPr/>
        </p:nvGrpSpPr>
        <p:grpSpPr>
          <a:xfrm rot="0">
            <a:off x="1123950" y="4410627"/>
            <a:ext cx="2459408" cy="2871420"/>
            <a:chOff x="0" y="0"/>
            <a:chExt cx="3279211" cy="3828560"/>
          </a:xfrm>
        </p:grpSpPr>
        <p:sp>
          <p:nvSpPr>
            <p:cNvPr name="TextBox 18" id="18"/>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sz="2799" spc="279">
                  <a:solidFill>
                    <a:srgbClr val="2B4B82"/>
                  </a:solidFill>
                  <a:cs typeface="Clear Sans Bold"/>
                </a:rPr>
                <a:t>الخطوة</a:t>
              </a:r>
            </a:p>
          </p:txBody>
        </p:sp>
        <p:sp>
          <p:nvSpPr>
            <p:cNvPr name="TextBox 19" id="19"/>
            <p:cNvSpPr txBox="true"/>
            <p:nvPr/>
          </p:nvSpPr>
          <p:spPr>
            <a:xfrm rot="0">
              <a:off x="0" y="2373108"/>
              <a:ext cx="3279211" cy="1455451"/>
            </a:xfrm>
            <a:prstGeom prst="rect">
              <a:avLst/>
            </a:prstGeom>
          </p:spPr>
          <p:txBody>
            <a:bodyPr anchor="t" rtlCol="false" tIns="0" lIns="0" bIns="0" rIns="0">
              <a:spAutoFit/>
            </a:bodyPr>
            <a:lstStyle/>
            <a:p>
              <a:pPr algn="ctr">
                <a:lnSpc>
                  <a:spcPts val="2940"/>
                </a:lnSpc>
              </a:pPr>
              <a:r>
                <a:rPr lang="en-US" sz="2100">
                  <a:solidFill>
                    <a:srgbClr val="2B4B82"/>
                  </a:solidFill>
                  <a:cs typeface="Clear Sans"/>
                </a:rPr>
                <a:t>في نهاية اليوم يقوم النظام بتجهيز كشف المتابعة اليومي للطلاب</a:t>
              </a:r>
            </a:p>
          </p:txBody>
        </p:sp>
        <p:sp>
          <p:nvSpPr>
            <p:cNvPr name="TextBox 20" id="20"/>
            <p:cNvSpPr txBox="true"/>
            <p:nvPr/>
          </p:nvSpPr>
          <p:spPr>
            <a:xfrm rot="0">
              <a:off x="0" y="919681"/>
              <a:ext cx="3279211" cy="1093161"/>
            </a:xfrm>
            <a:prstGeom prst="rect">
              <a:avLst/>
            </a:prstGeom>
          </p:spPr>
          <p:txBody>
            <a:bodyPr anchor="t" rtlCol="false" tIns="0" lIns="0" bIns="0" rIns="0">
              <a:spAutoFit/>
            </a:bodyPr>
            <a:lstStyle/>
            <a:p>
              <a:pPr algn="ctr">
                <a:lnSpc>
                  <a:spcPts val="3360"/>
                </a:lnSpc>
              </a:pPr>
              <a:r>
                <a:rPr lang="en-US" sz="2400">
                  <a:solidFill>
                    <a:srgbClr val="2B4B82"/>
                  </a:solidFill>
                  <a:cs typeface="Clear Sans Medium"/>
                </a:rPr>
                <a:t>إرسال كشف المتابعة اليومي</a:t>
              </a:r>
            </a:p>
          </p:txBody>
        </p:sp>
      </p:grpSp>
      <p:grpSp>
        <p:nvGrpSpPr>
          <p:cNvPr name="Group 21" id="21"/>
          <p:cNvGrpSpPr/>
          <p:nvPr/>
        </p:nvGrpSpPr>
        <p:grpSpPr>
          <a:xfrm rot="0">
            <a:off x="7914296" y="4416496"/>
            <a:ext cx="2459408" cy="3182468"/>
            <a:chOff x="0" y="0"/>
            <a:chExt cx="3279211" cy="4243291"/>
          </a:xfrm>
        </p:grpSpPr>
        <p:sp>
          <p:nvSpPr>
            <p:cNvPr name="TextBox 22" id="22"/>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cs typeface="Clear Sans Bold"/>
                </a:rPr>
                <a:t>الخطوة</a:t>
              </a:r>
            </a:p>
          </p:txBody>
        </p:sp>
        <p:sp>
          <p:nvSpPr>
            <p:cNvPr name="TextBox 23" id="23"/>
            <p:cNvSpPr txBox="true"/>
            <p:nvPr/>
          </p:nvSpPr>
          <p:spPr>
            <a:xfrm rot="0">
              <a:off x="0" y="1801875"/>
              <a:ext cx="3279211" cy="2441415"/>
            </a:xfrm>
            <a:prstGeom prst="rect">
              <a:avLst/>
            </a:prstGeom>
          </p:spPr>
          <p:txBody>
            <a:bodyPr anchor="t" rtlCol="false" tIns="0" lIns="0" bIns="0" rIns="0">
              <a:spAutoFit/>
            </a:bodyPr>
            <a:lstStyle/>
            <a:p>
              <a:pPr algn="ctr">
                <a:lnSpc>
                  <a:spcPts val="2940"/>
                </a:lnSpc>
              </a:pPr>
              <a:r>
                <a:rPr lang="en-US" sz="2100">
                  <a:solidFill>
                    <a:srgbClr val="2B4B82"/>
                  </a:solidFill>
                  <a:cs typeface="Clear Sans"/>
                </a:rPr>
                <a:t>يقوم المحفظ باضافة الطلاب من خلال رفع كشف يحتوي على بيانات الطلاب او تسجيل يدوي </a:t>
              </a:r>
            </a:p>
          </p:txBody>
        </p:sp>
        <p:sp>
          <p:nvSpPr>
            <p:cNvPr name="TextBox 24" id="24"/>
            <p:cNvSpPr txBox="true"/>
            <p:nvPr/>
          </p:nvSpPr>
          <p:spPr>
            <a:xfrm rot="0">
              <a:off x="0" y="925271"/>
              <a:ext cx="3279211" cy="529753"/>
            </a:xfrm>
            <a:prstGeom prst="rect">
              <a:avLst/>
            </a:prstGeom>
          </p:spPr>
          <p:txBody>
            <a:bodyPr anchor="t" rtlCol="false" tIns="0" lIns="0" bIns="0" rIns="0">
              <a:spAutoFit/>
            </a:bodyPr>
            <a:lstStyle/>
            <a:p>
              <a:pPr algn="ctr">
                <a:lnSpc>
                  <a:spcPts val="3360"/>
                </a:lnSpc>
              </a:pPr>
              <a:r>
                <a:rPr lang="en-US" sz="2400">
                  <a:solidFill>
                    <a:srgbClr val="2B4B82"/>
                  </a:solidFill>
                  <a:cs typeface="Clear Sans Medium"/>
                </a:rPr>
                <a:t>إدراج بيانات الطلاب</a:t>
              </a:r>
            </a:p>
          </p:txBody>
        </p:sp>
      </p:grpSp>
      <p:grpSp>
        <p:nvGrpSpPr>
          <p:cNvPr name="Group 25" id="25"/>
          <p:cNvGrpSpPr/>
          <p:nvPr/>
        </p:nvGrpSpPr>
        <p:grpSpPr>
          <a:xfrm rot="-60000">
            <a:off x="11202082" y="4416468"/>
            <a:ext cx="2680634" cy="3228375"/>
            <a:chOff x="0" y="0"/>
            <a:chExt cx="3574179" cy="4304501"/>
          </a:xfrm>
        </p:grpSpPr>
        <p:sp>
          <p:nvSpPr>
            <p:cNvPr name="TextBox 26" id="26"/>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cs typeface="Clear Sans Bold"/>
                </a:rPr>
                <a:t>الخطوة</a:t>
              </a:r>
            </a:p>
          </p:txBody>
        </p:sp>
        <p:sp>
          <p:nvSpPr>
            <p:cNvPr name="TextBox 27" id="27"/>
            <p:cNvSpPr txBox="true"/>
            <p:nvPr/>
          </p:nvSpPr>
          <p:spPr>
            <a:xfrm rot="0">
              <a:off x="0" y="2356067"/>
              <a:ext cx="3574179" cy="1948433"/>
            </a:xfrm>
            <a:prstGeom prst="rect">
              <a:avLst/>
            </a:prstGeom>
          </p:spPr>
          <p:txBody>
            <a:bodyPr anchor="t" rtlCol="false" tIns="0" lIns="0" bIns="0" rIns="0">
              <a:spAutoFit/>
            </a:bodyPr>
            <a:lstStyle/>
            <a:p>
              <a:pPr algn="ctr">
                <a:lnSpc>
                  <a:spcPts val="2940"/>
                </a:lnSpc>
              </a:pPr>
              <a:r>
                <a:rPr lang="en-US" sz="2100">
                  <a:solidFill>
                    <a:srgbClr val="2B4B82"/>
                  </a:solidFill>
                  <a:cs typeface="Clear Sans"/>
                </a:rPr>
                <a:t>يقوم المحفظ بادخال اسم المحفظ ورقم الجوال والمدينة واسم المركز التابع له</a:t>
              </a:r>
            </a:p>
          </p:txBody>
        </p:sp>
        <p:sp>
          <p:nvSpPr>
            <p:cNvPr name="TextBox 28" id="28"/>
            <p:cNvSpPr txBox="true"/>
            <p:nvPr/>
          </p:nvSpPr>
          <p:spPr>
            <a:xfrm rot="0">
              <a:off x="0" y="925271"/>
              <a:ext cx="3574179" cy="1083945"/>
            </a:xfrm>
            <a:prstGeom prst="rect">
              <a:avLst/>
            </a:prstGeom>
          </p:spPr>
          <p:txBody>
            <a:bodyPr anchor="t" rtlCol="false" tIns="0" lIns="0" bIns="0" rIns="0">
              <a:spAutoFit/>
            </a:bodyPr>
            <a:lstStyle/>
            <a:p>
              <a:pPr algn="ctr">
                <a:lnSpc>
                  <a:spcPts val="3359"/>
                </a:lnSpc>
              </a:pPr>
              <a:r>
                <a:rPr lang="en-US" sz="2400">
                  <a:solidFill>
                    <a:srgbClr val="2B4B82"/>
                  </a:solidFill>
                  <a:cs typeface="Clear Sans Medium"/>
                </a:rPr>
                <a:t>إدخال البيانات الخاصة بالمحفظ والحلقة</a:t>
              </a:r>
            </a:p>
          </p:txBody>
        </p:sp>
      </p:grpSp>
      <p:grpSp>
        <p:nvGrpSpPr>
          <p:cNvPr name="Group 29" id="29"/>
          <p:cNvGrpSpPr/>
          <p:nvPr/>
        </p:nvGrpSpPr>
        <p:grpSpPr>
          <a:xfrm rot="-60000">
            <a:off x="14524784" y="4410599"/>
            <a:ext cx="2825576" cy="2812731"/>
            <a:chOff x="0" y="0"/>
            <a:chExt cx="3767435" cy="3750309"/>
          </a:xfrm>
        </p:grpSpPr>
        <p:sp>
          <p:nvSpPr>
            <p:cNvPr name="TextBox 30" id="30"/>
            <p:cNvSpPr txBox="true"/>
            <p:nvPr/>
          </p:nvSpPr>
          <p:spPr>
            <a:xfrm rot="0">
              <a:off x="0" y="-57150"/>
              <a:ext cx="3767435" cy="616279"/>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cs typeface="Clear Sans Bold"/>
                </a:rPr>
                <a:t>الخطوة</a:t>
              </a:r>
            </a:p>
          </p:txBody>
        </p:sp>
        <p:sp>
          <p:nvSpPr>
            <p:cNvPr name="TextBox 31" id="31"/>
            <p:cNvSpPr txBox="true"/>
            <p:nvPr/>
          </p:nvSpPr>
          <p:spPr>
            <a:xfrm rot="0">
              <a:off x="0" y="1801875"/>
              <a:ext cx="3767435" cy="1948433"/>
            </a:xfrm>
            <a:prstGeom prst="rect">
              <a:avLst/>
            </a:prstGeom>
          </p:spPr>
          <p:txBody>
            <a:bodyPr anchor="t" rtlCol="false" tIns="0" lIns="0" bIns="0" rIns="0">
              <a:spAutoFit/>
            </a:bodyPr>
            <a:lstStyle/>
            <a:p>
              <a:pPr algn="ctr">
                <a:lnSpc>
                  <a:spcPts val="2940"/>
                </a:lnSpc>
              </a:pPr>
              <a:r>
                <a:rPr lang="en-US" sz="2100">
                  <a:solidFill>
                    <a:srgbClr val="2B4B82"/>
                  </a:solidFill>
                  <a:cs typeface="Clear Sans"/>
                </a:rPr>
                <a:t>يقوم المستخدم بإنشاء حساب جديد من خلال استخدام البريد الإلكتروني  وكلمة مرور</a:t>
              </a:r>
            </a:p>
          </p:txBody>
        </p:sp>
        <p:sp>
          <p:nvSpPr>
            <p:cNvPr name="TextBox 32" id="32"/>
            <p:cNvSpPr txBox="true"/>
            <p:nvPr/>
          </p:nvSpPr>
          <p:spPr>
            <a:xfrm rot="0">
              <a:off x="0" y="925271"/>
              <a:ext cx="3767435" cy="529753"/>
            </a:xfrm>
            <a:prstGeom prst="rect">
              <a:avLst/>
            </a:prstGeom>
          </p:spPr>
          <p:txBody>
            <a:bodyPr anchor="t" rtlCol="false" tIns="0" lIns="0" bIns="0" rIns="0">
              <a:spAutoFit/>
            </a:bodyPr>
            <a:lstStyle/>
            <a:p>
              <a:pPr algn="ctr">
                <a:lnSpc>
                  <a:spcPts val="3360"/>
                </a:lnSpc>
              </a:pPr>
              <a:r>
                <a:rPr lang="en-US" sz="2400">
                  <a:solidFill>
                    <a:srgbClr val="2B4B82"/>
                  </a:solidFill>
                  <a:cs typeface="Clear Sans"/>
                </a:rPr>
                <a:t>إنشاء حساب جديد</a:t>
              </a:r>
            </a:p>
          </p:txBody>
        </p:sp>
      </p:grpSp>
      <p:grpSp>
        <p:nvGrpSpPr>
          <p:cNvPr name="Group 33" id="33"/>
          <p:cNvGrpSpPr/>
          <p:nvPr/>
        </p:nvGrpSpPr>
        <p:grpSpPr>
          <a:xfrm rot="0">
            <a:off x="8693644" y="3371020"/>
            <a:ext cx="900712" cy="884024"/>
            <a:chOff x="0" y="0"/>
            <a:chExt cx="825825" cy="810524"/>
          </a:xfrm>
        </p:grpSpPr>
        <p:sp>
          <p:nvSpPr>
            <p:cNvPr name="Freeform 34" id="34"/>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5" id="35"/>
            <p:cNvSpPr txBox="true"/>
            <p:nvPr/>
          </p:nvSpPr>
          <p:spPr>
            <a:xfrm>
              <a:off x="0" y="-76200"/>
              <a:ext cx="812800" cy="889000"/>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3</a:t>
              </a:r>
            </a:p>
          </p:txBody>
        </p:sp>
      </p:grpSp>
      <p:grpSp>
        <p:nvGrpSpPr>
          <p:cNvPr name="Group 36" id="36"/>
          <p:cNvGrpSpPr/>
          <p:nvPr/>
        </p:nvGrpSpPr>
        <p:grpSpPr>
          <a:xfrm rot="0">
            <a:off x="12088817" y="3371020"/>
            <a:ext cx="900712" cy="884024"/>
            <a:chOff x="0" y="0"/>
            <a:chExt cx="825825" cy="810524"/>
          </a:xfrm>
        </p:grpSpPr>
        <p:sp>
          <p:nvSpPr>
            <p:cNvPr name="Freeform 37" id="3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8" id="38"/>
            <p:cNvSpPr txBox="true"/>
            <p:nvPr/>
          </p:nvSpPr>
          <p:spPr>
            <a:xfrm>
              <a:off x="0" y="-76200"/>
              <a:ext cx="812800" cy="889000"/>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grpSp>
        <p:nvGrpSpPr>
          <p:cNvPr name="Group 39" id="39"/>
          <p:cNvGrpSpPr/>
          <p:nvPr/>
        </p:nvGrpSpPr>
        <p:grpSpPr>
          <a:xfrm rot="0">
            <a:off x="15483990" y="3371020"/>
            <a:ext cx="900712" cy="884024"/>
            <a:chOff x="0" y="0"/>
            <a:chExt cx="825825" cy="810524"/>
          </a:xfrm>
        </p:grpSpPr>
        <p:sp>
          <p:nvSpPr>
            <p:cNvPr name="Freeform 40" id="4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41" id="41"/>
            <p:cNvSpPr txBox="true"/>
            <p:nvPr/>
          </p:nvSpPr>
          <p:spPr>
            <a:xfrm>
              <a:off x="0" y="-76200"/>
              <a:ext cx="812800" cy="889000"/>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1</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0083984" y="5396724"/>
            <a:ext cx="1869406" cy="1869406"/>
          </a:xfrm>
          <a:custGeom>
            <a:avLst/>
            <a:gdLst/>
            <a:ahLst/>
            <a:cxnLst/>
            <a:rect r="r" b="b" t="t" l="l"/>
            <a:pathLst>
              <a:path h="1869406" w="1869406">
                <a:moveTo>
                  <a:pt x="0" y="0"/>
                </a:moveTo>
                <a:lnTo>
                  <a:pt x="1869406" y="0"/>
                </a:lnTo>
                <a:lnTo>
                  <a:pt x="1869406" y="1869406"/>
                </a:lnTo>
                <a:lnTo>
                  <a:pt x="0" y="1869406"/>
                </a:lnTo>
                <a:lnTo>
                  <a:pt x="0" y="0"/>
                </a:lnTo>
                <a:close/>
              </a:path>
            </a:pathLst>
          </a:custGeom>
          <a:blipFill>
            <a:blip r:embed="rId2"/>
            <a:stretch>
              <a:fillRect l="0" t="0" r="0" b="0"/>
            </a:stretch>
          </a:blipFill>
        </p:spPr>
      </p:sp>
      <p:sp>
        <p:nvSpPr>
          <p:cNvPr name="Freeform 3" id="3"/>
          <p:cNvSpPr/>
          <p:nvPr/>
        </p:nvSpPr>
        <p:spPr>
          <a:xfrm flipH="false" flipV="false" rot="0">
            <a:off x="1867762" y="1670533"/>
            <a:ext cx="3260308" cy="6148949"/>
          </a:xfrm>
          <a:custGeom>
            <a:avLst/>
            <a:gdLst/>
            <a:ahLst/>
            <a:cxnLst/>
            <a:rect r="r" b="b" t="t" l="l"/>
            <a:pathLst>
              <a:path h="6148949" w="3260308">
                <a:moveTo>
                  <a:pt x="0" y="0"/>
                </a:moveTo>
                <a:lnTo>
                  <a:pt x="3260308" y="0"/>
                </a:lnTo>
                <a:lnTo>
                  <a:pt x="3260308" y="6148949"/>
                </a:lnTo>
                <a:lnTo>
                  <a:pt x="0" y="6148949"/>
                </a:lnTo>
                <a:lnTo>
                  <a:pt x="0" y="0"/>
                </a:lnTo>
                <a:close/>
              </a:path>
            </a:pathLst>
          </a:custGeom>
          <a:blipFill>
            <a:blip r:embed="rId3"/>
            <a:stretch>
              <a:fillRect l="-59219" t="-46661" r="-54478" b="-57974"/>
            </a:stretch>
          </a:blipFill>
        </p:spPr>
      </p:sp>
      <p:sp>
        <p:nvSpPr>
          <p:cNvPr name="Freeform 4" id="4"/>
          <p:cNvSpPr/>
          <p:nvPr/>
        </p:nvSpPr>
        <p:spPr>
          <a:xfrm flipH="false" flipV="false" rot="0">
            <a:off x="2100268" y="3378829"/>
            <a:ext cx="2795296" cy="2440381"/>
          </a:xfrm>
          <a:custGeom>
            <a:avLst/>
            <a:gdLst/>
            <a:ahLst/>
            <a:cxnLst/>
            <a:rect r="r" b="b" t="t" l="l"/>
            <a:pathLst>
              <a:path h="2440381" w="2795296">
                <a:moveTo>
                  <a:pt x="0" y="0"/>
                </a:moveTo>
                <a:lnTo>
                  <a:pt x="2795296" y="0"/>
                </a:lnTo>
                <a:lnTo>
                  <a:pt x="2795296" y="2440381"/>
                </a:lnTo>
                <a:lnTo>
                  <a:pt x="0" y="2440381"/>
                </a:lnTo>
                <a:lnTo>
                  <a:pt x="0" y="0"/>
                </a:lnTo>
                <a:close/>
              </a:path>
            </a:pathLst>
          </a:custGeom>
          <a:blipFill>
            <a:blip r:embed="rId4"/>
            <a:stretch>
              <a:fillRect l="0" t="0" r="0" b="0"/>
            </a:stretch>
          </a:blipFill>
        </p:spPr>
      </p:sp>
      <p:sp>
        <p:nvSpPr>
          <p:cNvPr name="TextBox 5" id="5"/>
          <p:cNvSpPr txBox="true"/>
          <p:nvPr/>
        </p:nvSpPr>
        <p:spPr>
          <a:xfrm rot="0">
            <a:off x="8067137" y="927943"/>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
        <p:nvSpPr>
          <p:cNvPr name="TextBox 6" id="6"/>
          <p:cNvSpPr txBox="true"/>
          <p:nvPr/>
        </p:nvSpPr>
        <p:spPr>
          <a:xfrm rot="0">
            <a:off x="9326290" y="4277040"/>
            <a:ext cx="7124998" cy="8369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الاولى : </a:t>
            </a:r>
          </a:p>
          <a:p>
            <a:pPr algn="ctr">
              <a:lnSpc>
                <a:spcPts val="3220"/>
              </a:lnSpc>
              <a:spcBef>
                <a:spcPct val="0"/>
              </a:spcBef>
            </a:pPr>
            <a:r>
              <a:rPr lang="en-US" sz="2300">
                <a:solidFill>
                  <a:srgbClr val="94DDDE"/>
                </a:solidFill>
                <a:cs typeface="Codec Pro Bold"/>
              </a:rPr>
              <a:t>تنزيل التطبيق ونموذج قاعدة البيانات من الرابط المرفق</a:t>
            </a:r>
          </a:p>
        </p:txBody>
      </p:sp>
      <p:sp>
        <p:nvSpPr>
          <p:cNvPr name="TextBox 7" id="7"/>
          <p:cNvSpPr txBox="true"/>
          <p:nvPr/>
        </p:nvSpPr>
        <p:spPr>
          <a:xfrm rot="0">
            <a:off x="13148494" y="5639408"/>
            <a:ext cx="3391942" cy="469900"/>
          </a:xfrm>
          <a:prstGeom prst="rect">
            <a:avLst/>
          </a:prstGeom>
        </p:spPr>
        <p:txBody>
          <a:bodyPr anchor="t" rtlCol="false" tIns="0" lIns="0" bIns="0" rIns="0">
            <a:spAutoFit/>
          </a:bodyPr>
          <a:lstStyle/>
          <a:p>
            <a:pPr algn="ctr">
              <a:lnSpc>
                <a:spcPts val="3500"/>
              </a:lnSpc>
              <a:spcBef>
                <a:spcPct val="0"/>
              </a:spcBef>
            </a:pPr>
            <a:r>
              <a:rPr lang="en-US" sz="2500" u="sng">
                <a:solidFill>
                  <a:srgbClr val="F3A564"/>
                </a:solidFill>
                <a:latin typeface="Codec Pro Bold"/>
              </a:rPr>
              <a:t>https://bit.ly/44n0LqV</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491466" y="1364596"/>
            <a:ext cx="3797575" cy="7557808"/>
          </a:xfrm>
          <a:custGeom>
            <a:avLst/>
            <a:gdLst/>
            <a:ahLst/>
            <a:cxnLst/>
            <a:rect r="r" b="b" t="t" l="l"/>
            <a:pathLst>
              <a:path h="7557808" w="3797575">
                <a:moveTo>
                  <a:pt x="0" y="0"/>
                </a:moveTo>
                <a:lnTo>
                  <a:pt x="3797575" y="0"/>
                </a:lnTo>
                <a:lnTo>
                  <a:pt x="3797575" y="7557808"/>
                </a:lnTo>
                <a:lnTo>
                  <a:pt x="0" y="7557808"/>
                </a:lnTo>
                <a:lnTo>
                  <a:pt x="0" y="0"/>
                </a:lnTo>
                <a:close/>
              </a:path>
            </a:pathLst>
          </a:custGeom>
          <a:blipFill>
            <a:blip r:embed="rId2"/>
            <a:stretch>
              <a:fillRect l="0" t="-3240" r="0" b="-5597"/>
            </a:stretch>
          </a:blipFill>
        </p:spPr>
      </p:sp>
      <p:sp>
        <p:nvSpPr>
          <p:cNvPr name="TextBox 3" id="3"/>
          <p:cNvSpPr txBox="true"/>
          <p:nvPr/>
        </p:nvSpPr>
        <p:spPr>
          <a:xfrm rot="0">
            <a:off x="9108779" y="4830131"/>
            <a:ext cx="7062863" cy="12369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الثانية: </a:t>
            </a:r>
          </a:p>
          <a:p>
            <a:pPr algn="ctr">
              <a:lnSpc>
                <a:spcPts val="3220"/>
              </a:lnSpc>
              <a:spcBef>
                <a:spcPct val="0"/>
              </a:spcBef>
            </a:pPr>
            <a:r>
              <a:rPr lang="en-US" sz="2300">
                <a:solidFill>
                  <a:srgbClr val="94DDDE"/>
                </a:solidFill>
                <a:cs typeface="Codec Pro Bold"/>
              </a:rPr>
              <a:t>إنشاء حساب جديد للمحفظ  بإستخدام البريد الإلكتروني وكلمة مرور من اختياره</a:t>
            </a: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586716" y="1364596"/>
            <a:ext cx="3788050" cy="7531158"/>
          </a:xfrm>
          <a:custGeom>
            <a:avLst/>
            <a:gdLst/>
            <a:ahLst/>
            <a:cxnLst/>
            <a:rect r="r" b="b" t="t" l="l"/>
            <a:pathLst>
              <a:path h="7531158" w="3788050">
                <a:moveTo>
                  <a:pt x="0" y="0"/>
                </a:moveTo>
                <a:lnTo>
                  <a:pt x="3788050" y="0"/>
                </a:lnTo>
                <a:lnTo>
                  <a:pt x="3788050" y="7531158"/>
                </a:lnTo>
                <a:lnTo>
                  <a:pt x="0" y="7531158"/>
                </a:lnTo>
                <a:lnTo>
                  <a:pt x="0" y="0"/>
                </a:lnTo>
                <a:close/>
              </a:path>
            </a:pathLst>
          </a:custGeom>
          <a:blipFill>
            <a:blip r:embed="rId2"/>
            <a:stretch>
              <a:fillRect l="0" t="-3029" r="-251" b="-6292"/>
            </a:stretch>
          </a:blipFill>
        </p:spPr>
      </p:sp>
      <p:sp>
        <p:nvSpPr>
          <p:cNvPr name="TextBox 3" id="3"/>
          <p:cNvSpPr txBox="true"/>
          <p:nvPr/>
        </p:nvSpPr>
        <p:spPr>
          <a:xfrm rot="0">
            <a:off x="9108779" y="4830131"/>
            <a:ext cx="7062863" cy="16370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الثالثة:</a:t>
            </a:r>
            <a:r>
              <a:rPr lang="en-US" sz="2300">
                <a:solidFill>
                  <a:srgbClr val="F7B4A7"/>
                </a:solidFill>
                <a:latin typeface="Codec Pro Bold"/>
              </a:rPr>
              <a:t> </a:t>
            </a:r>
          </a:p>
          <a:p>
            <a:pPr algn="ctr">
              <a:lnSpc>
                <a:spcPts val="3220"/>
              </a:lnSpc>
            </a:pPr>
            <a:r>
              <a:rPr lang="en-US" sz="2300">
                <a:solidFill>
                  <a:srgbClr val="94DDDE"/>
                </a:solidFill>
                <a:cs typeface="Codec Pro Bold"/>
              </a:rPr>
              <a:t>يقوم المحفظ﻿ بإدخال اسمه رباعيا و رقم الهاتف مع المقدمة الدولية و المدينة واسم المركز التابع له</a:t>
            </a:r>
          </a:p>
          <a:p>
            <a:pPr algn="ctr">
              <a:lnSpc>
                <a:spcPts val="3220"/>
              </a:lnSpc>
              <a:spcBef>
                <a:spcPct val="0"/>
              </a:spcBef>
            </a:pP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681427" y="1377227"/>
            <a:ext cx="3769234" cy="7532546"/>
          </a:xfrm>
          <a:custGeom>
            <a:avLst/>
            <a:gdLst/>
            <a:ahLst/>
            <a:cxnLst/>
            <a:rect r="r" b="b" t="t" l="l"/>
            <a:pathLst>
              <a:path h="7532546" w="3769234">
                <a:moveTo>
                  <a:pt x="0" y="0"/>
                </a:moveTo>
                <a:lnTo>
                  <a:pt x="3769234" y="0"/>
                </a:lnTo>
                <a:lnTo>
                  <a:pt x="3769234" y="7532546"/>
                </a:lnTo>
                <a:lnTo>
                  <a:pt x="0" y="7532546"/>
                </a:lnTo>
                <a:lnTo>
                  <a:pt x="0" y="0"/>
                </a:lnTo>
                <a:close/>
              </a:path>
            </a:pathLst>
          </a:custGeom>
          <a:blipFill>
            <a:blip r:embed="rId2"/>
            <a:stretch>
              <a:fillRect l="0" t="-2796" r="0" b="-5592"/>
            </a:stretch>
          </a:blipFill>
        </p:spPr>
      </p:sp>
      <p:sp>
        <p:nvSpPr>
          <p:cNvPr name="TextBox 3" id="3"/>
          <p:cNvSpPr txBox="true"/>
          <p:nvPr/>
        </p:nvSpPr>
        <p:spPr>
          <a:xfrm rot="0">
            <a:off x="9108779" y="4830131"/>
            <a:ext cx="7062863" cy="24371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الرابعة:</a:t>
            </a:r>
            <a:r>
              <a:rPr lang="en-US" sz="2300">
                <a:solidFill>
                  <a:srgbClr val="F7B4A7"/>
                </a:solidFill>
                <a:latin typeface="Codec Pro Bold"/>
              </a:rPr>
              <a:t> </a:t>
            </a:r>
          </a:p>
          <a:p>
            <a:pPr algn="ctr">
              <a:lnSpc>
                <a:spcPts val="3220"/>
              </a:lnSpc>
            </a:pPr>
            <a:r>
              <a:rPr lang="en-US" sz="2300">
                <a:solidFill>
                  <a:srgbClr val="94DDDE"/>
                </a:solidFill>
                <a:cs typeface="Codec Pro Bold"/>
              </a:rPr>
              <a:t>يقوم النظام بإرسال  رابط تأكيد البريد الإلكتروني الى البريد الالكتروني المدخل في الخطوة الاولى, لذا على المحفظ فتح رسالة البريد ومن ثَم الضغط على الرابط الموجود فيها ليتمكن من الدخول للنظام.</a:t>
            </a:r>
          </a:p>
          <a:p>
            <a:pPr algn="ctr">
              <a:lnSpc>
                <a:spcPts val="3220"/>
              </a:lnSpc>
              <a:spcBef>
                <a:spcPct val="0"/>
              </a:spcBef>
            </a:pP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846622" y="1370967"/>
            <a:ext cx="3767039" cy="7541250"/>
          </a:xfrm>
          <a:custGeom>
            <a:avLst/>
            <a:gdLst/>
            <a:ahLst/>
            <a:cxnLst/>
            <a:rect r="r" b="b" t="t" l="l"/>
            <a:pathLst>
              <a:path h="7541250" w="3767039">
                <a:moveTo>
                  <a:pt x="0" y="0"/>
                </a:moveTo>
                <a:lnTo>
                  <a:pt x="3767039" y="0"/>
                </a:lnTo>
                <a:lnTo>
                  <a:pt x="3767039" y="7541250"/>
                </a:lnTo>
                <a:lnTo>
                  <a:pt x="0" y="7541250"/>
                </a:lnTo>
                <a:lnTo>
                  <a:pt x="0" y="0"/>
                </a:lnTo>
                <a:close/>
              </a:path>
            </a:pathLst>
          </a:custGeom>
          <a:blipFill>
            <a:blip r:embed="rId2"/>
            <a:stretch>
              <a:fillRect l="0" t="-2796" r="-505" b="-5950"/>
            </a:stretch>
          </a:blipFill>
        </p:spPr>
      </p:sp>
      <p:grpSp>
        <p:nvGrpSpPr>
          <p:cNvPr name="Group 3" id="3"/>
          <p:cNvGrpSpPr/>
          <p:nvPr/>
        </p:nvGrpSpPr>
        <p:grpSpPr>
          <a:xfrm rot="0">
            <a:off x="3543258" y="4991235"/>
            <a:ext cx="373767" cy="373767"/>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1E9042"/>
              </a:solidFill>
            </a:ln>
          </p:spPr>
        </p:sp>
        <p:sp>
          <p:nvSpPr>
            <p:cNvPr name="TextBox 5" id="5"/>
            <p:cNvSpPr txBox="true"/>
            <p:nvPr/>
          </p:nvSpPr>
          <p:spPr>
            <a:xfrm>
              <a:off x="76200" y="-19050"/>
              <a:ext cx="660400" cy="755650"/>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3322846" y="4811046"/>
            <a:ext cx="407295" cy="298123"/>
            <a:chOff x="0" y="0"/>
            <a:chExt cx="107271" cy="78518"/>
          </a:xfrm>
        </p:grpSpPr>
        <p:sp>
          <p:nvSpPr>
            <p:cNvPr name="Freeform 7" id="7"/>
            <p:cNvSpPr/>
            <p:nvPr/>
          </p:nvSpPr>
          <p:spPr>
            <a:xfrm flipH="false" flipV="false" rot="0">
              <a:off x="0" y="0"/>
              <a:ext cx="107271" cy="78518"/>
            </a:xfrm>
            <a:custGeom>
              <a:avLst/>
              <a:gdLst/>
              <a:ahLst/>
              <a:cxnLst/>
              <a:rect r="r" b="b" t="t" l="l"/>
              <a:pathLst>
                <a:path h="78518" w="107271">
                  <a:moveTo>
                    <a:pt x="0" y="0"/>
                  </a:moveTo>
                  <a:lnTo>
                    <a:pt x="107271" y="0"/>
                  </a:lnTo>
                  <a:lnTo>
                    <a:pt x="107271" y="78518"/>
                  </a:lnTo>
                  <a:lnTo>
                    <a:pt x="0" y="78518"/>
                  </a:lnTo>
                  <a:close/>
                </a:path>
              </a:pathLst>
            </a:custGeom>
            <a:solidFill>
              <a:srgbClr val="FEFEFE"/>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500"/>
                </a:lnSpc>
              </a:pPr>
            </a:p>
          </p:txBody>
        </p:sp>
      </p:grpSp>
      <p:sp>
        <p:nvSpPr>
          <p:cNvPr name="TextBox 9" id="9"/>
          <p:cNvSpPr txBox="true"/>
          <p:nvPr/>
        </p:nvSpPr>
        <p:spPr>
          <a:xfrm rot="0">
            <a:off x="9108779" y="4830131"/>
            <a:ext cx="7062863" cy="20370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الخامسة:</a:t>
            </a:r>
            <a:r>
              <a:rPr lang="en-US" sz="2300">
                <a:solidFill>
                  <a:srgbClr val="F7B4A7"/>
                </a:solidFill>
                <a:latin typeface="Codec Pro Bold"/>
              </a:rPr>
              <a:t> </a:t>
            </a:r>
          </a:p>
          <a:p>
            <a:pPr algn="ctr">
              <a:lnSpc>
                <a:spcPts val="3220"/>
              </a:lnSpc>
            </a:pPr>
            <a:r>
              <a:rPr lang="en-US" sz="2300">
                <a:solidFill>
                  <a:srgbClr val="94DDDE"/>
                </a:solidFill>
                <a:cs typeface="Codec Pro"/>
              </a:rPr>
              <a:t>يدخل المحفظ الى الصفحة الرئيسية ويقوم باضغط على ايقونة القائمة المنسدة, ومنها يقوم بالضعط على "إدراج ملف إكسل" </a:t>
            </a:r>
          </a:p>
          <a:p>
            <a:pPr algn="ctr">
              <a:lnSpc>
                <a:spcPts val="3220"/>
              </a:lnSpc>
              <a:spcBef>
                <a:spcPct val="0"/>
              </a:spcBef>
            </a:pPr>
          </a:p>
        </p:txBody>
      </p:sp>
      <p:sp>
        <p:nvSpPr>
          <p:cNvPr name="TextBox 10" id="10"/>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969543" y="1364596"/>
            <a:ext cx="3557691" cy="7517894"/>
          </a:xfrm>
          <a:custGeom>
            <a:avLst/>
            <a:gdLst/>
            <a:ahLst/>
            <a:cxnLst/>
            <a:rect r="r" b="b" t="t" l="l"/>
            <a:pathLst>
              <a:path h="7517894" w="3557691">
                <a:moveTo>
                  <a:pt x="0" y="0"/>
                </a:moveTo>
                <a:lnTo>
                  <a:pt x="3557691" y="0"/>
                </a:lnTo>
                <a:lnTo>
                  <a:pt x="3557691" y="7517895"/>
                </a:lnTo>
                <a:lnTo>
                  <a:pt x="0" y="7517895"/>
                </a:lnTo>
                <a:lnTo>
                  <a:pt x="0" y="0"/>
                </a:lnTo>
                <a:close/>
              </a:path>
            </a:pathLst>
          </a:custGeom>
          <a:blipFill>
            <a:blip r:embed="rId2"/>
            <a:stretch>
              <a:fillRect l="0" t="-3897" r="0" b="-1264"/>
            </a:stretch>
          </a:blipFill>
        </p:spPr>
      </p:sp>
      <p:sp>
        <p:nvSpPr>
          <p:cNvPr name="TextBox 3" id="3"/>
          <p:cNvSpPr txBox="true"/>
          <p:nvPr/>
        </p:nvSpPr>
        <p:spPr>
          <a:xfrm rot="0">
            <a:off x="9108779" y="4830131"/>
            <a:ext cx="7062863" cy="12369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السادسة:</a:t>
            </a:r>
            <a:r>
              <a:rPr lang="en-US" sz="2300">
                <a:solidFill>
                  <a:srgbClr val="F7B4A7"/>
                </a:solidFill>
                <a:latin typeface="Codec Pro Bold"/>
              </a:rPr>
              <a:t> </a:t>
            </a:r>
          </a:p>
          <a:p>
            <a:pPr algn="ctr">
              <a:lnSpc>
                <a:spcPts val="3220"/>
              </a:lnSpc>
              <a:spcBef>
                <a:spcPct val="0"/>
              </a:spcBef>
            </a:pPr>
            <a:r>
              <a:rPr lang="en-US" sz="2300">
                <a:solidFill>
                  <a:srgbClr val="94DDDE"/>
                </a:solidFill>
                <a:cs typeface="Codec Pro"/>
              </a:rPr>
              <a:t>يقوم المحفظ باختيار الملف الذي يحتوي على بيانات طلاب حلقته وس﻿يقوم النظام تلقائيا بإدراج الطلاب </a:t>
            </a: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
        <p:nvSpPr>
          <p:cNvPr name="TextBox 5" id="5"/>
          <p:cNvSpPr txBox="true"/>
          <p:nvPr/>
        </p:nvSpPr>
        <p:spPr>
          <a:xfrm rot="0">
            <a:off x="9455995" y="7616535"/>
            <a:ext cx="6368432" cy="908050"/>
          </a:xfrm>
          <a:prstGeom prst="rect">
            <a:avLst/>
          </a:prstGeom>
        </p:spPr>
        <p:txBody>
          <a:bodyPr anchor="t" rtlCol="false" tIns="0" lIns="0" bIns="0" rIns="0">
            <a:spAutoFit/>
          </a:bodyPr>
          <a:lstStyle/>
          <a:p>
            <a:pPr algn="ctr">
              <a:lnSpc>
                <a:spcPts val="3500"/>
              </a:lnSpc>
              <a:spcBef>
                <a:spcPct val="0"/>
              </a:spcBef>
            </a:pPr>
            <a:r>
              <a:rPr lang="en-US" sz="2500">
                <a:solidFill>
                  <a:srgbClr val="F7B4A7"/>
                </a:solidFill>
                <a:cs typeface="Codec Pro Light"/>
              </a:rPr>
              <a:t>ملاحظة: بعد انهاء هذه الخطوة يمكنك استخدام التطبيق دون الاتصال بالانترنت</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936177" y="1351927"/>
            <a:ext cx="3776749" cy="7530564"/>
          </a:xfrm>
          <a:custGeom>
            <a:avLst/>
            <a:gdLst/>
            <a:ahLst/>
            <a:cxnLst/>
            <a:rect r="r" b="b" t="t" l="l"/>
            <a:pathLst>
              <a:path h="7530564" w="3776749">
                <a:moveTo>
                  <a:pt x="0" y="0"/>
                </a:moveTo>
                <a:lnTo>
                  <a:pt x="3776748" y="0"/>
                </a:lnTo>
                <a:lnTo>
                  <a:pt x="3776748" y="7530564"/>
                </a:lnTo>
                <a:lnTo>
                  <a:pt x="0" y="7530564"/>
                </a:lnTo>
                <a:lnTo>
                  <a:pt x="0" y="0"/>
                </a:lnTo>
                <a:close/>
              </a:path>
            </a:pathLst>
          </a:custGeom>
          <a:blipFill>
            <a:blip r:embed="rId2"/>
            <a:stretch>
              <a:fillRect l="0" t="-2979" r="0" b="-5751"/>
            </a:stretch>
          </a:blipFill>
        </p:spPr>
      </p:sp>
      <p:sp>
        <p:nvSpPr>
          <p:cNvPr name="TextBox 3" id="3"/>
          <p:cNvSpPr txBox="true"/>
          <p:nvPr/>
        </p:nvSpPr>
        <p:spPr>
          <a:xfrm rot="0">
            <a:off x="9108779" y="4830131"/>
            <a:ext cx="7062863" cy="16370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السابعة:</a:t>
            </a:r>
            <a:r>
              <a:rPr lang="en-US" sz="2300">
                <a:solidFill>
                  <a:srgbClr val="F7B4A7"/>
                </a:solidFill>
                <a:latin typeface="Codec Pro Bold"/>
              </a:rPr>
              <a:t> </a:t>
            </a:r>
          </a:p>
          <a:p>
            <a:pPr algn="ctr">
              <a:lnSpc>
                <a:spcPts val="3220"/>
              </a:lnSpc>
            </a:pPr>
            <a:r>
              <a:rPr lang="en-US" sz="2300">
                <a:solidFill>
                  <a:srgbClr val="94DDDE"/>
                </a:solidFill>
                <a:cs typeface="Codec Pro"/>
              </a:rPr>
              <a:t>يقوم المحفظ بالضغط على ايقونة"+" الموجودة على يمين اسم الطالب اتسجيل حفظ جديد  </a:t>
            </a:r>
          </a:p>
          <a:p>
            <a:pPr algn="ctr">
              <a:lnSpc>
                <a:spcPts val="3220"/>
              </a:lnSpc>
              <a:spcBef>
                <a:spcPct val="0"/>
              </a:spcBef>
            </a:pP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3076511" y="1324986"/>
            <a:ext cx="3785955" cy="7520148"/>
          </a:xfrm>
          <a:custGeom>
            <a:avLst/>
            <a:gdLst/>
            <a:ahLst/>
            <a:cxnLst/>
            <a:rect r="r" b="b" t="t" l="l"/>
            <a:pathLst>
              <a:path h="7520148" w="3785955">
                <a:moveTo>
                  <a:pt x="0" y="0"/>
                </a:moveTo>
                <a:lnTo>
                  <a:pt x="3785955" y="0"/>
                </a:lnTo>
                <a:lnTo>
                  <a:pt x="3785955" y="7520147"/>
                </a:lnTo>
                <a:lnTo>
                  <a:pt x="0" y="7520147"/>
                </a:lnTo>
                <a:lnTo>
                  <a:pt x="0" y="0"/>
                </a:lnTo>
                <a:close/>
              </a:path>
            </a:pathLst>
          </a:custGeom>
          <a:blipFill>
            <a:blip r:embed="rId2"/>
            <a:stretch>
              <a:fillRect l="0" t="-2963" r="0" b="-6085"/>
            </a:stretch>
          </a:blipFill>
        </p:spPr>
      </p:sp>
      <p:sp>
        <p:nvSpPr>
          <p:cNvPr name="TextBox 3" id="3"/>
          <p:cNvSpPr txBox="true"/>
          <p:nvPr/>
        </p:nvSpPr>
        <p:spPr>
          <a:xfrm rot="0">
            <a:off x="9108779" y="4830131"/>
            <a:ext cx="7062863" cy="20370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الثامنة:</a:t>
            </a:r>
            <a:r>
              <a:rPr lang="en-US" sz="2300">
                <a:solidFill>
                  <a:srgbClr val="F7B4A7"/>
                </a:solidFill>
                <a:latin typeface="Codec Pro Bold"/>
              </a:rPr>
              <a:t> </a:t>
            </a:r>
          </a:p>
          <a:p>
            <a:pPr algn="ctr">
              <a:lnSpc>
                <a:spcPts val="3220"/>
              </a:lnSpc>
            </a:pPr>
            <a:r>
              <a:rPr lang="en-US" sz="2300">
                <a:solidFill>
                  <a:srgbClr val="94DDDE"/>
                </a:solidFill>
                <a:cs typeface="Codec Pro"/>
              </a:rPr>
              <a:t>يقوم المحفظ بادخال مختَلف البيانات الموجودة في الشاشة بدقة ثم الضغط على حفظ.</a:t>
            </a:r>
          </a:p>
          <a:p>
            <a:pPr algn="ctr">
              <a:lnSpc>
                <a:spcPts val="3220"/>
              </a:lnSpc>
            </a:pPr>
            <a:r>
              <a:rPr lang="en-US" sz="2300">
                <a:solidFill>
                  <a:srgbClr val="94DDDE"/>
                </a:solidFill>
                <a:cs typeface="Codec Pro"/>
              </a:rPr>
              <a:t>سيقوم النظام تلقائياً بالعودة الى الشاشة الرئيسية</a:t>
            </a:r>
          </a:p>
          <a:p>
            <a:pPr algn="ctr">
              <a:lnSpc>
                <a:spcPts val="3220"/>
              </a:lnSpc>
              <a:spcBef>
                <a:spcPct val="0"/>
              </a:spcBef>
            </a:pP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grpSp>
        <p:nvGrpSpPr>
          <p:cNvPr name="Group 5" id="5"/>
          <p:cNvGrpSpPr/>
          <p:nvPr/>
        </p:nvGrpSpPr>
        <p:grpSpPr>
          <a:xfrm rot="0">
            <a:off x="4587240" y="7214235"/>
            <a:ext cx="757238" cy="437197"/>
            <a:chOff x="0" y="0"/>
            <a:chExt cx="1009650" cy="582930"/>
          </a:xfrm>
        </p:grpSpPr>
        <p:sp>
          <p:nvSpPr>
            <p:cNvPr name="Freeform 6" id="6"/>
            <p:cNvSpPr/>
            <p:nvPr/>
          </p:nvSpPr>
          <p:spPr>
            <a:xfrm flipH="false" flipV="false" rot="0">
              <a:off x="49530" y="45720"/>
              <a:ext cx="910590" cy="487680"/>
            </a:xfrm>
            <a:custGeom>
              <a:avLst/>
              <a:gdLst/>
              <a:ahLst/>
              <a:cxnLst/>
              <a:rect r="r" b="b" t="t" l="l"/>
              <a:pathLst>
                <a:path h="487680" w="910590">
                  <a:moveTo>
                    <a:pt x="674370" y="486410"/>
                  </a:moveTo>
                  <a:cubicBezTo>
                    <a:pt x="205740" y="483870"/>
                    <a:pt x="189230" y="481330"/>
                    <a:pt x="165100" y="473710"/>
                  </a:cubicBezTo>
                  <a:cubicBezTo>
                    <a:pt x="140970" y="466090"/>
                    <a:pt x="115570" y="453390"/>
                    <a:pt x="95250" y="438150"/>
                  </a:cubicBezTo>
                  <a:cubicBezTo>
                    <a:pt x="74930" y="422910"/>
                    <a:pt x="55880" y="402590"/>
                    <a:pt x="41910" y="381000"/>
                  </a:cubicBezTo>
                  <a:cubicBezTo>
                    <a:pt x="27940" y="359410"/>
                    <a:pt x="16510" y="334010"/>
                    <a:pt x="10160" y="309880"/>
                  </a:cubicBezTo>
                  <a:cubicBezTo>
                    <a:pt x="3810" y="284480"/>
                    <a:pt x="0" y="257810"/>
                    <a:pt x="1270" y="232410"/>
                  </a:cubicBezTo>
                  <a:cubicBezTo>
                    <a:pt x="2540" y="207010"/>
                    <a:pt x="8890" y="181610"/>
                    <a:pt x="17780" y="157480"/>
                  </a:cubicBezTo>
                  <a:cubicBezTo>
                    <a:pt x="27940" y="133350"/>
                    <a:pt x="41910" y="110490"/>
                    <a:pt x="58420" y="90170"/>
                  </a:cubicBezTo>
                  <a:cubicBezTo>
                    <a:pt x="74930" y="71120"/>
                    <a:pt x="95250" y="52070"/>
                    <a:pt x="116840" y="39370"/>
                  </a:cubicBezTo>
                  <a:cubicBezTo>
                    <a:pt x="138430" y="26670"/>
                    <a:pt x="163830" y="16510"/>
                    <a:pt x="189230" y="11430"/>
                  </a:cubicBezTo>
                  <a:cubicBezTo>
                    <a:pt x="214630" y="6350"/>
                    <a:pt x="242570" y="3810"/>
                    <a:pt x="267970" y="6350"/>
                  </a:cubicBezTo>
                  <a:cubicBezTo>
                    <a:pt x="293370" y="8890"/>
                    <a:pt x="320040" y="16510"/>
                    <a:pt x="342900" y="27940"/>
                  </a:cubicBezTo>
                  <a:cubicBezTo>
                    <a:pt x="365760" y="38100"/>
                    <a:pt x="388620" y="53340"/>
                    <a:pt x="407670" y="71120"/>
                  </a:cubicBezTo>
                  <a:cubicBezTo>
                    <a:pt x="426720" y="88900"/>
                    <a:pt x="443230" y="110490"/>
                    <a:pt x="454660" y="133350"/>
                  </a:cubicBezTo>
                  <a:cubicBezTo>
                    <a:pt x="466090" y="156210"/>
                    <a:pt x="474980" y="181610"/>
                    <a:pt x="478790" y="207010"/>
                  </a:cubicBezTo>
                  <a:cubicBezTo>
                    <a:pt x="482600" y="232410"/>
                    <a:pt x="482600" y="259080"/>
                    <a:pt x="478790" y="284480"/>
                  </a:cubicBezTo>
                  <a:cubicBezTo>
                    <a:pt x="474980" y="309880"/>
                    <a:pt x="466090" y="336550"/>
                    <a:pt x="454660" y="359410"/>
                  </a:cubicBezTo>
                  <a:cubicBezTo>
                    <a:pt x="443230" y="382270"/>
                    <a:pt x="426720" y="402590"/>
                    <a:pt x="407670" y="420370"/>
                  </a:cubicBezTo>
                  <a:cubicBezTo>
                    <a:pt x="388620" y="438150"/>
                    <a:pt x="365760" y="453390"/>
                    <a:pt x="342900" y="464820"/>
                  </a:cubicBezTo>
                  <a:cubicBezTo>
                    <a:pt x="320040" y="474980"/>
                    <a:pt x="293370" y="482600"/>
                    <a:pt x="267970" y="485140"/>
                  </a:cubicBezTo>
                  <a:cubicBezTo>
                    <a:pt x="242570" y="487680"/>
                    <a:pt x="214630" y="486410"/>
                    <a:pt x="189230" y="481330"/>
                  </a:cubicBezTo>
                  <a:cubicBezTo>
                    <a:pt x="163830" y="476250"/>
                    <a:pt x="138430" y="466090"/>
                    <a:pt x="116840" y="452120"/>
                  </a:cubicBezTo>
                  <a:cubicBezTo>
                    <a:pt x="95250" y="439420"/>
                    <a:pt x="74930" y="420370"/>
                    <a:pt x="58420" y="401320"/>
                  </a:cubicBezTo>
                  <a:cubicBezTo>
                    <a:pt x="41910" y="382270"/>
                    <a:pt x="26670" y="359410"/>
                    <a:pt x="17780" y="335280"/>
                  </a:cubicBezTo>
                  <a:cubicBezTo>
                    <a:pt x="7620" y="311150"/>
                    <a:pt x="2540" y="284480"/>
                    <a:pt x="1270" y="259080"/>
                  </a:cubicBezTo>
                  <a:cubicBezTo>
                    <a:pt x="0" y="233680"/>
                    <a:pt x="3810" y="207010"/>
                    <a:pt x="10160" y="181610"/>
                  </a:cubicBezTo>
                  <a:cubicBezTo>
                    <a:pt x="16510" y="157480"/>
                    <a:pt x="27940" y="132080"/>
                    <a:pt x="41910" y="110490"/>
                  </a:cubicBezTo>
                  <a:cubicBezTo>
                    <a:pt x="55880" y="88900"/>
                    <a:pt x="76200" y="69850"/>
                    <a:pt x="96520" y="54610"/>
                  </a:cubicBezTo>
                  <a:cubicBezTo>
                    <a:pt x="116840" y="39370"/>
                    <a:pt x="140970" y="26670"/>
                    <a:pt x="165100" y="17780"/>
                  </a:cubicBezTo>
                  <a:cubicBezTo>
                    <a:pt x="189230" y="10160"/>
                    <a:pt x="205740" y="7620"/>
                    <a:pt x="241300" y="5080"/>
                  </a:cubicBezTo>
                  <a:cubicBezTo>
                    <a:pt x="327660" y="0"/>
                    <a:pt x="585470" y="6350"/>
                    <a:pt x="681990" y="20320"/>
                  </a:cubicBezTo>
                  <a:cubicBezTo>
                    <a:pt x="730250" y="27940"/>
                    <a:pt x="763270" y="36830"/>
                    <a:pt x="789940" y="49530"/>
                  </a:cubicBezTo>
                  <a:cubicBezTo>
                    <a:pt x="808990" y="58420"/>
                    <a:pt x="819150" y="66040"/>
                    <a:pt x="834390" y="81280"/>
                  </a:cubicBezTo>
                  <a:cubicBezTo>
                    <a:pt x="855980" y="102870"/>
                    <a:pt x="883920" y="146050"/>
                    <a:pt x="896620" y="173990"/>
                  </a:cubicBezTo>
                  <a:cubicBezTo>
                    <a:pt x="905510" y="194310"/>
                    <a:pt x="908050" y="207010"/>
                    <a:pt x="909320" y="228600"/>
                  </a:cubicBezTo>
                  <a:cubicBezTo>
                    <a:pt x="910590" y="259080"/>
                    <a:pt x="906780" y="306070"/>
                    <a:pt x="894080" y="339090"/>
                  </a:cubicBezTo>
                  <a:cubicBezTo>
                    <a:pt x="881380" y="373380"/>
                    <a:pt x="857250" y="406400"/>
                    <a:pt x="829310" y="430530"/>
                  </a:cubicBezTo>
                  <a:cubicBezTo>
                    <a:pt x="802640" y="453390"/>
                    <a:pt x="759460" y="471170"/>
                    <a:pt x="730250" y="480060"/>
                  </a:cubicBezTo>
                  <a:cubicBezTo>
                    <a:pt x="709930" y="486410"/>
                    <a:pt x="674370" y="486410"/>
                    <a:pt x="674370" y="486410"/>
                  </a:cubicBezTo>
                </a:path>
              </a:pathLst>
            </a:custGeom>
            <a:solidFill>
              <a:srgbClr val="4CAF50"/>
            </a:solidFill>
            <a:ln>
              <a:noFill/>
            </a:ln>
          </p:spPr>
        </p:sp>
      </p:grpSp>
      <p:sp>
        <p:nvSpPr>
          <p:cNvPr name="TextBox 7" id="7"/>
          <p:cNvSpPr txBox="true"/>
          <p:nvPr/>
        </p:nvSpPr>
        <p:spPr>
          <a:xfrm rot="0">
            <a:off x="4635832" y="7216934"/>
            <a:ext cx="510778" cy="365759"/>
          </a:xfrm>
          <a:prstGeom prst="rect">
            <a:avLst/>
          </a:prstGeom>
        </p:spPr>
        <p:txBody>
          <a:bodyPr anchor="t" rtlCol="false" tIns="0" lIns="0" bIns="0" rIns="0">
            <a:spAutoFit/>
          </a:bodyPr>
          <a:lstStyle/>
          <a:p>
            <a:pPr algn="ctr">
              <a:lnSpc>
                <a:spcPts val="2940"/>
              </a:lnSpc>
              <a:spcBef>
                <a:spcPct val="0"/>
              </a:spcBef>
            </a:pPr>
            <a:r>
              <a:rPr lang="en-US" sz="2100">
                <a:solidFill>
                  <a:srgbClr val="FEFEFE"/>
                </a:solidFill>
                <a:cs typeface="Clear Sans"/>
              </a:rPr>
              <a:t>حفظ</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grpSp>
        <p:nvGrpSpPr>
          <p:cNvPr name="Group 2" id="2"/>
          <p:cNvGrpSpPr/>
          <p:nvPr/>
        </p:nvGrpSpPr>
        <p:grpSpPr>
          <a:xfrm rot="0">
            <a:off x="4587240" y="7214235"/>
            <a:ext cx="757238" cy="437197"/>
            <a:chOff x="0" y="0"/>
            <a:chExt cx="1009650" cy="582930"/>
          </a:xfrm>
        </p:grpSpPr>
        <p:sp>
          <p:nvSpPr>
            <p:cNvPr name="Freeform 3" id="3"/>
            <p:cNvSpPr/>
            <p:nvPr/>
          </p:nvSpPr>
          <p:spPr>
            <a:xfrm flipH="false" flipV="false" rot="0">
              <a:off x="49530" y="45720"/>
              <a:ext cx="910590" cy="487680"/>
            </a:xfrm>
            <a:custGeom>
              <a:avLst/>
              <a:gdLst/>
              <a:ahLst/>
              <a:cxnLst/>
              <a:rect r="r" b="b" t="t" l="l"/>
              <a:pathLst>
                <a:path h="487680" w="910590">
                  <a:moveTo>
                    <a:pt x="674370" y="486410"/>
                  </a:moveTo>
                  <a:cubicBezTo>
                    <a:pt x="205740" y="483870"/>
                    <a:pt x="189230" y="481330"/>
                    <a:pt x="165100" y="473710"/>
                  </a:cubicBezTo>
                  <a:cubicBezTo>
                    <a:pt x="140970" y="466090"/>
                    <a:pt x="115570" y="453390"/>
                    <a:pt x="95250" y="438150"/>
                  </a:cubicBezTo>
                  <a:cubicBezTo>
                    <a:pt x="74930" y="422910"/>
                    <a:pt x="55880" y="402590"/>
                    <a:pt x="41910" y="381000"/>
                  </a:cubicBezTo>
                  <a:cubicBezTo>
                    <a:pt x="27940" y="359410"/>
                    <a:pt x="16510" y="334010"/>
                    <a:pt x="10160" y="309880"/>
                  </a:cubicBezTo>
                  <a:cubicBezTo>
                    <a:pt x="3810" y="284480"/>
                    <a:pt x="0" y="257810"/>
                    <a:pt x="1270" y="232410"/>
                  </a:cubicBezTo>
                  <a:cubicBezTo>
                    <a:pt x="2540" y="207010"/>
                    <a:pt x="8890" y="181610"/>
                    <a:pt x="17780" y="157480"/>
                  </a:cubicBezTo>
                  <a:cubicBezTo>
                    <a:pt x="27940" y="133350"/>
                    <a:pt x="41910" y="110490"/>
                    <a:pt x="58420" y="90170"/>
                  </a:cubicBezTo>
                  <a:cubicBezTo>
                    <a:pt x="74930" y="71120"/>
                    <a:pt x="95250" y="52070"/>
                    <a:pt x="116840" y="39370"/>
                  </a:cubicBezTo>
                  <a:cubicBezTo>
                    <a:pt x="138430" y="26670"/>
                    <a:pt x="163830" y="16510"/>
                    <a:pt x="189230" y="11430"/>
                  </a:cubicBezTo>
                  <a:cubicBezTo>
                    <a:pt x="214630" y="6350"/>
                    <a:pt x="242570" y="3810"/>
                    <a:pt x="267970" y="6350"/>
                  </a:cubicBezTo>
                  <a:cubicBezTo>
                    <a:pt x="293370" y="8890"/>
                    <a:pt x="320040" y="16510"/>
                    <a:pt x="342900" y="27940"/>
                  </a:cubicBezTo>
                  <a:cubicBezTo>
                    <a:pt x="365760" y="38100"/>
                    <a:pt x="388620" y="53340"/>
                    <a:pt x="407670" y="71120"/>
                  </a:cubicBezTo>
                  <a:cubicBezTo>
                    <a:pt x="426720" y="88900"/>
                    <a:pt x="443230" y="110490"/>
                    <a:pt x="454660" y="133350"/>
                  </a:cubicBezTo>
                  <a:cubicBezTo>
                    <a:pt x="466090" y="156210"/>
                    <a:pt x="474980" y="181610"/>
                    <a:pt x="478790" y="207010"/>
                  </a:cubicBezTo>
                  <a:cubicBezTo>
                    <a:pt x="482600" y="232410"/>
                    <a:pt x="482600" y="259080"/>
                    <a:pt x="478790" y="284480"/>
                  </a:cubicBezTo>
                  <a:cubicBezTo>
                    <a:pt x="474980" y="309880"/>
                    <a:pt x="466090" y="336550"/>
                    <a:pt x="454660" y="359410"/>
                  </a:cubicBezTo>
                  <a:cubicBezTo>
                    <a:pt x="443230" y="382270"/>
                    <a:pt x="426720" y="402590"/>
                    <a:pt x="407670" y="420370"/>
                  </a:cubicBezTo>
                  <a:cubicBezTo>
                    <a:pt x="388620" y="438150"/>
                    <a:pt x="365760" y="453390"/>
                    <a:pt x="342900" y="464820"/>
                  </a:cubicBezTo>
                  <a:cubicBezTo>
                    <a:pt x="320040" y="474980"/>
                    <a:pt x="293370" y="482600"/>
                    <a:pt x="267970" y="485140"/>
                  </a:cubicBezTo>
                  <a:cubicBezTo>
                    <a:pt x="242570" y="487680"/>
                    <a:pt x="214630" y="486410"/>
                    <a:pt x="189230" y="481330"/>
                  </a:cubicBezTo>
                  <a:cubicBezTo>
                    <a:pt x="163830" y="476250"/>
                    <a:pt x="138430" y="466090"/>
                    <a:pt x="116840" y="452120"/>
                  </a:cubicBezTo>
                  <a:cubicBezTo>
                    <a:pt x="95250" y="439420"/>
                    <a:pt x="74930" y="420370"/>
                    <a:pt x="58420" y="401320"/>
                  </a:cubicBezTo>
                  <a:cubicBezTo>
                    <a:pt x="41910" y="382270"/>
                    <a:pt x="26670" y="359410"/>
                    <a:pt x="17780" y="335280"/>
                  </a:cubicBezTo>
                  <a:cubicBezTo>
                    <a:pt x="7620" y="311150"/>
                    <a:pt x="2540" y="284480"/>
                    <a:pt x="1270" y="259080"/>
                  </a:cubicBezTo>
                  <a:cubicBezTo>
                    <a:pt x="0" y="233680"/>
                    <a:pt x="3810" y="207010"/>
                    <a:pt x="10160" y="181610"/>
                  </a:cubicBezTo>
                  <a:cubicBezTo>
                    <a:pt x="16510" y="157480"/>
                    <a:pt x="27940" y="132080"/>
                    <a:pt x="41910" y="110490"/>
                  </a:cubicBezTo>
                  <a:cubicBezTo>
                    <a:pt x="55880" y="88900"/>
                    <a:pt x="76200" y="69850"/>
                    <a:pt x="96520" y="54610"/>
                  </a:cubicBezTo>
                  <a:cubicBezTo>
                    <a:pt x="116840" y="39370"/>
                    <a:pt x="140970" y="26670"/>
                    <a:pt x="165100" y="17780"/>
                  </a:cubicBezTo>
                  <a:cubicBezTo>
                    <a:pt x="189230" y="10160"/>
                    <a:pt x="205740" y="7620"/>
                    <a:pt x="241300" y="5080"/>
                  </a:cubicBezTo>
                  <a:cubicBezTo>
                    <a:pt x="327660" y="0"/>
                    <a:pt x="585470" y="6350"/>
                    <a:pt x="681990" y="20320"/>
                  </a:cubicBezTo>
                  <a:cubicBezTo>
                    <a:pt x="730250" y="27940"/>
                    <a:pt x="763270" y="36830"/>
                    <a:pt x="789940" y="49530"/>
                  </a:cubicBezTo>
                  <a:cubicBezTo>
                    <a:pt x="808990" y="58420"/>
                    <a:pt x="819150" y="66040"/>
                    <a:pt x="834390" y="81280"/>
                  </a:cubicBezTo>
                  <a:cubicBezTo>
                    <a:pt x="855980" y="102870"/>
                    <a:pt x="883920" y="146050"/>
                    <a:pt x="896620" y="173990"/>
                  </a:cubicBezTo>
                  <a:cubicBezTo>
                    <a:pt x="905510" y="194310"/>
                    <a:pt x="908050" y="207010"/>
                    <a:pt x="909320" y="228600"/>
                  </a:cubicBezTo>
                  <a:cubicBezTo>
                    <a:pt x="910590" y="259080"/>
                    <a:pt x="906780" y="306070"/>
                    <a:pt x="894080" y="339090"/>
                  </a:cubicBezTo>
                  <a:cubicBezTo>
                    <a:pt x="881380" y="373380"/>
                    <a:pt x="857250" y="406400"/>
                    <a:pt x="829310" y="430530"/>
                  </a:cubicBezTo>
                  <a:cubicBezTo>
                    <a:pt x="802640" y="453390"/>
                    <a:pt x="759460" y="471170"/>
                    <a:pt x="730250" y="480060"/>
                  </a:cubicBezTo>
                  <a:cubicBezTo>
                    <a:pt x="709930" y="486410"/>
                    <a:pt x="674370" y="486410"/>
                    <a:pt x="674370" y="486410"/>
                  </a:cubicBezTo>
                </a:path>
              </a:pathLst>
            </a:custGeom>
            <a:solidFill>
              <a:srgbClr val="4CAF50"/>
            </a:solidFill>
            <a:ln>
              <a:noFill/>
            </a:ln>
          </p:spPr>
        </p:sp>
      </p:grpSp>
      <p:sp>
        <p:nvSpPr>
          <p:cNvPr name="Freeform 4" id="4"/>
          <p:cNvSpPr/>
          <p:nvPr/>
        </p:nvSpPr>
        <p:spPr>
          <a:xfrm flipH="false" flipV="false" rot="0">
            <a:off x="2800889" y="1312719"/>
            <a:ext cx="3789652" cy="7532414"/>
          </a:xfrm>
          <a:custGeom>
            <a:avLst/>
            <a:gdLst/>
            <a:ahLst/>
            <a:cxnLst/>
            <a:rect r="r" b="b" t="t" l="l"/>
            <a:pathLst>
              <a:path h="7532414" w="3789652">
                <a:moveTo>
                  <a:pt x="0" y="0"/>
                </a:moveTo>
                <a:lnTo>
                  <a:pt x="3789652" y="0"/>
                </a:lnTo>
                <a:lnTo>
                  <a:pt x="3789652" y="7532414"/>
                </a:lnTo>
                <a:lnTo>
                  <a:pt x="0" y="7532414"/>
                </a:lnTo>
                <a:lnTo>
                  <a:pt x="0" y="0"/>
                </a:lnTo>
                <a:close/>
              </a:path>
            </a:pathLst>
          </a:custGeom>
          <a:blipFill>
            <a:blip r:embed="rId2"/>
            <a:stretch>
              <a:fillRect l="0" t="-2907" r="0" b="-6069"/>
            </a:stretch>
          </a:blipFill>
        </p:spPr>
      </p:sp>
      <p:sp>
        <p:nvSpPr>
          <p:cNvPr name="TextBox 5" id="5"/>
          <p:cNvSpPr txBox="true"/>
          <p:nvPr/>
        </p:nvSpPr>
        <p:spPr>
          <a:xfrm rot="0">
            <a:off x="9108779" y="4830131"/>
            <a:ext cx="7062863" cy="16370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التاسعة:</a:t>
            </a:r>
            <a:r>
              <a:rPr lang="en-US" sz="2300">
                <a:solidFill>
                  <a:srgbClr val="F7B4A7"/>
                </a:solidFill>
                <a:latin typeface="Codec Pro Bold"/>
              </a:rPr>
              <a:t> </a:t>
            </a:r>
          </a:p>
          <a:p>
            <a:pPr algn="ctr">
              <a:lnSpc>
                <a:spcPts val="3220"/>
              </a:lnSpc>
              <a:spcBef>
                <a:spcPct val="0"/>
              </a:spcBef>
            </a:pPr>
            <a:r>
              <a:rPr lang="en-US" sz="2300">
                <a:solidFill>
                  <a:srgbClr val="94DDDE"/>
                </a:solidFill>
                <a:cs typeface="Codec Pro"/>
              </a:rPr>
              <a:t>من الصفحة الرئيسية, يقوم المحفظ بالضغط على اسم الطالب او صورته للإنتقال الى ملفه الشخصي والاطلاع على بياناته وسجل الحفظ الخاص به</a:t>
            </a:r>
          </a:p>
        </p:txBody>
      </p:sp>
      <p:sp>
        <p:nvSpPr>
          <p:cNvPr name="TextBox 6" id="6"/>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
        <p:nvSpPr>
          <p:cNvPr name="TextBox 7" id="7"/>
          <p:cNvSpPr txBox="true"/>
          <p:nvPr/>
        </p:nvSpPr>
        <p:spPr>
          <a:xfrm rot="0">
            <a:off x="4635832" y="7216934"/>
            <a:ext cx="510778" cy="365759"/>
          </a:xfrm>
          <a:prstGeom prst="rect">
            <a:avLst/>
          </a:prstGeom>
        </p:spPr>
        <p:txBody>
          <a:bodyPr anchor="t" rtlCol="false" tIns="0" lIns="0" bIns="0" rIns="0">
            <a:spAutoFit/>
          </a:bodyPr>
          <a:lstStyle/>
          <a:p>
            <a:pPr algn="ctr">
              <a:lnSpc>
                <a:spcPts val="2940"/>
              </a:lnSpc>
              <a:spcBef>
                <a:spcPct val="0"/>
              </a:spcBef>
            </a:pPr>
            <a:r>
              <a:rPr lang="en-US" sz="2100">
                <a:solidFill>
                  <a:srgbClr val="FEFEFE"/>
                </a:solidFill>
                <a:cs typeface="Clear Sans"/>
              </a:rPr>
              <a:t>حفظ</a:t>
            </a:r>
          </a:p>
        </p:txBody>
      </p:sp>
      <p:sp>
        <p:nvSpPr>
          <p:cNvPr name="TextBox 8" id="8"/>
          <p:cNvSpPr txBox="true"/>
          <p:nvPr/>
        </p:nvSpPr>
        <p:spPr>
          <a:xfrm rot="0">
            <a:off x="9455995" y="7616535"/>
            <a:ext cx="6368432" cy="1346200"/>
          </a:xfrm>
          <a:prstGeom prst="rect">
            <a:avLst/>
          </a:prstGeom>
        </p:spPr>
        <p:txBody>
          <a:bodyPr anchor="t" rtlCol="false" tIns="0" lIns="0" bIns="0" rIns="0">
            <a:spAutoFit/>
          </a:bodyPr>
          <a:lstStyle/>
          <a:p>
            <a:pPr algn="ctr">
              <a:lnSpc>
                <a:spcPts val="3500"/>
              </a:lnSpc>
              <a:spcBef>
                <a:spcPct val="0"/>
              </a:spcBef>
            </a:pPr>
            <a:r>
              <a:rPr lang="en-US" sz="2500">
                <a:solidFill>
                  <a:srgbClr val="F7B4A7"/>
                </a:solidFill>
                <a:cs typeface="Codec Pro Light"/>
              </a:rPr>
              <a:t>ملاحظة: يمكن للمحفظ الضغط على رقم الجوال ولي امر الطالب وسيقوم النظام بإجراء مكالمة مع ولي امر الطالب</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309758"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3354453" y="4142954"/>
            <a:ext cx="3474839" cy="2957830"/>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F7B4A7"/>
                </a:solidFill>
                <a:cs typeface="Clear Sans Thin"/>
              </a:rPr>
              <a:t>عرض المشكلة</a:t>
            </a:r>
          </a:p>
          <a:p>
            <a:pPr marL="604521" indent="-302261" lvl="1">
              <a:lnSpc>
                <a:spcPts val="3920"/>
              </a:lnSpc>
              <a:buFont typeface="Arial"/>
              <a:buChar char="•"/>
            </a:pPr>
            <a:r>
              <a:rPr lang="en-US" sz="2800">
                <a:solidFill>
                  <a:srgbClr val="F7B4A7"/>
                </a:solidFill>
                <a:latin typeface="Clear Sans Thin"/>
              </a:rPr>
              <a:t> الأهادف</a:t>
            </a:r>
          </a:p>
          <a:p>
            <a:pPr marL="604521" indent="-302261" lvl="1">
              <a:lnSpc>
                <a:spcPts val="3920"/>
              </a:lnSpc>
              <a:buFont typeface="Arial"/>
              <a:buChar char="•"/>
            </a:pPr>
            <a:r>
              <a:rPr lang="en-US" sz="2800">
                <a:solidFill>
                  <a:srgbClr val="F7B4A7"/>
                </a:solidFill>
                <a:cs typeface="Clear Sans Thin"/>
              </a:rPr>
              <a:t>المنافسين</a:t>
            </a:r>
          </a:p>
          <a:p>
            <a:pPr marL="604521" indent="-302261" lvl="1">
              <a:lnSpc>
                <a:spcPts val="3920"/>
              </a:lnSpc>
              <a:spcBef>
                <a:spcPct val="0"/>
              </a:spcBef>
              <a:buFont typeface="Arial"/>
              <a:buChar char="•"/>
            </a:pPr>
            <a:r>
              <a:rPr lang="en-US" sz="2800">
                <a:solidFill>
                  <a:srgbClr val="F7B4A7"/>
                </a:solidFill>
                <a:cs typeface="Clear Sans Thin"/>
              </a:rPr>
              <a:t>وصف</a:t>
            </a:r>
            <a:r>
              <a:rPr lang="en-US" sz="2800">
                <a:solidFill>
                  <a:srgbClr val="F7B4A7"/>
                </a:solidFill>
                <a:latin typeface="Clear Sans Thin"/>
              </a:rPr>
              <a:t> النظام </a:t>
            </a:r>
          </a:p>
          <a:p>
            <a:pPr marL="604521" indent="-302261" lvl="1">
              <a:lnSpc>
                <a:spcPts val="3920"/>
              </a:lnSpc>
              <a:spcBef>
                <a:spcPct val="0"/>
              </a:spcBef>
              <a:buFont typeface="Arial"/>
              <a:buChar char="•"/>
            </a:pPr>
            <a:r>
              <a:rPr lang="en-US" sz="2800">
                <a:solidFill>
                  <a:srgbClr val="F7B4A7"/>
                </a:solidFill>
                <a:cs typeface="Clear Sans Thin"/>
              </a:rPr>
              <a:t>آلية التطوير</a:t>
            </a:r>
          </a:p>
          <a:p>
            <a:pPr algn="r">
              <a:lnSpc>
                <a:spcPts val="3920"/>
              </a:lnSpc>
              <a:spcBef>
                <a:spcPct val="0"/>
              </a:spcBef>
            </a:pPr>
          </a:p>
        </p:txBody>
      </p:sp>
      <p:sp>
        <p:nvSpPr>
          <p:cNvPr name="TextBox 7" id="7"/>
          <p:cNvSpPr txBox="true"/>
          <p:nvPr/>
        </p:nvSpPr>
        <p:spPr>
          <a:xfrm rot="0">
            <a:off x="11291590" y="2940735"/>
            <a:ext cx="5967710" cy="679450"/>
          </a:xfrm>
          <a:prstGeom prst="rect">
            <a:avLst/>
          </a:prstGeom>
        </p:spPr>
        <p:txBody>
          <a:bodyPr anchor="t" rtlCol="false" tIns="0" lIns="0" bIns="0" rIns="0">
            <a:spAutoFit/>
          </a:bodyPr>
          <a:lstStyle/>
          <a:p>
            <a:pPr algn="ctr">
              <a:lnSpc>
                <a:spcPts val="5599"/>
              </a:lnSpc>
              <a:spcBef>
                <a:spcPct val="0"/>
              </a:spcBef>
            </a:pPr>
            <a:r>
              <a:rPr lang="en-US" sz="3999">
                <a:solidFill>
                  <a:srgbClr val="94DDDE"/>
                </a:solidFill>
                <a:cs typeface="Clear Sans"/>
              </a:rPr>
              <a:t>المحاور الرئيسية التي نناقشها</a:t>
            </a:r>
            <a:r>
              <a:rPr lang="en-US" sz="3999">
                <a:solidFill>
                  <a:srgbClr val="94DDDE"/>
                </a:solidFill>
                <a:latin typeface="Clear Sans"/>
              </a:rPr>
              <a:t> </a:t>
            </a:r>
          </a:p>
        </p:txBody>
      </p:sp>
      <p:sp>
        <p:nvSpPr>
          <p:cNvPr name="TextBox 8" id="8"/>
          <p:cNvSpPr txBox="true"/>
          <p:nvPr/>
        </p:nvSpPr>
        <p:spPr>
          <a:xfrm rot="0">
            <a:off x="13354453" y="748262"/>
            <a:ext cx="4238817" cy="1493524"/>
          </a:xfrm>
          <a:prstGeom prst="rect">
            <a:avLst/>
          </a:prstGeom>
        </p:spPr>
        <p:txBody>
          <a:bodyPr anchor="t" rtlCol="false" tIns="0" lIns="0" bIns="0" rIns="0">
            <a:spAutoFit/>
          </a:bodyPr>
          <a:lstStyle/>
          <a:p>
            <a:pPr algn="ctr">
              <a:lnSpc>
                <a:spcPts val="12179"/>
              </a:lnSpc>
              <a:spcBef>
                <a:spcPct val="0"/>
              </a:spcBef>
            </a:pPr>
            <a:r>
              <a:rPr lang="en-US" sz="8699">
                <a:solidFill>
                  <a:srgbClr val="F7B4A7"/>
                </a:solidFill>
                <a:cs typeface="Clear Sans Bold"/>
              </a:rPr>
              <a:t>المحاور</a:t>
            </a:r>
          </a:p>
        </p:txBody>
      </p:sp>
      <p:sp>
        <p:nvSpPr>
          <p:cNvPr name="TextBox 9" id="9"/>
          <p:cNvSpPr txBox="true"/>
          <p:nvPr/>
        </p:nvSpPr>
        <p:spPr>
          <a:xfrm rot="0">
            <a:off x="10038331" y="4142954"/>
            <a:ext cx="2828330" cy="2957830"/>
          </a:xfrm>
          <a:prstGeom prst="rect">
            <a:avLst/>
          </a:prstGeom>
        </p:spPr>
        <p:txBody>
          <a:bodyPr anchor="t" rtlCol="false" tIns="0" lIns="0" bIns="0" rIns="0">
            <a:spAutoFit/>
          </a:bodyPr>
          <a:lstStyle/>
          <a:p>
            <a:pPr marL="604521" indent="-302261" lvl="1">
              <a:lnSpc>
                <a:spcPts val="3920"/>
              </a:lnSpc>
              <a:spcBef>
                <a:spcPct val="0"/>
              </a:spcBef>
              <a:buFont typeface="Arial"/>
              <a:buChar char="•"/>
            </a:pPr>
            <a:r>
              <a:rPr lang="en-US" sz="2800">
                <a:solidFill>
                  <a:srgbClr val="F7B4A7"/>
                </a:solidFill>
                <a:cs typeface="Clear Sans Thin"/>
              </a:rPr>
              <a:t>عرض</a:t>
            </a:r>
            <a:r>
              <a:rPr lang="en-US" sz="2800">
                <a:solidFill>
                  <a:srgbClr val="F7B4A7"/>
                </a:solidFill>
                <a:latin typeface="Clear Sans Thin"/>
              </a:rPr>
              <a:t> الميزات</a:t>
            </a:r>
          </a:p>
          <a:p>
            <a:pPr marL="604521" indent="-302261" lvl="1">
              <a:lnSpc>
                <a:spcPts val="3920"/>
              </a:lnSpc>
              <a:spcBef>
                <a:spcPct val="0"/>
              </a:spcBef>
              <a:buFont typeface="Arial"/>
              <a:buChar char="•"/>
            </a:pPr>
            <a:r>
              <a:rPr lang="en-US" sz="2800">
                <a:solidFill>
                  <a:srgbClr val="F7B4A7"/>
                </a:solidFill>
                <a:cs typeface="Clear Sans Thin"/>
              </a:rPr>
              <a:t>شرح النظام</a:t>
            </a:r>
          </a:p>
          <a:p>
            <a:pPr marL="604521" indent="-302261" lvl="1">
              <a:lnSpc>
                <a:spcPts val="3920"/>
              </a:lnSpc>
              <a:spcBef>
                <a:spcPct val="0"/>
              </a:spcBef>
              <a:buFont typeface="Arial"/>
              <a:buChar char="•"/>
            </a:pPr>
            <a:r>
              <a:rPr lang="en-US" sz="2800">
                <a:solidFill>
                  <a:srgbClr val="F7B4A7"/>
                </a:solidFill>
                <a:cs typeface="Clear Sans Thin"/>
              </a:rPr>
              <a:t>آراء المستخدمين</a:t>
            </a:r>
          </a:p>
          <a:p>
            <a:pPr marL="604521" indent="-302261" lvl="1">
              <a:lnSpc>
                <a:spcPts val="3920"/>
              </a:lnSpc>
              <a:spcBef>
                <a:spcPct val="0"/>
              </a:spcBef>
              <a:buFont typeface="Arial"/>
              <a:buChar char="•"/>
            </a:pPr>
            <a:r>
              <a:rPr lang="en-US" sz="2800">
                <a:solidFill>
                  <a:srgbClr val="F7B4A7"/>
                </a:solidFill>
                <a:cs typeface="Clear Sans Thin"/>
              </a:rPr>
              <a:t>التحديات و المستقبل</a:t>
            </a:r>
          </a:p>
          <a:p>
            <a:pPr marL="604521" indent="-302261" lvl="1">
              <a:lnSpc>
                <a:spcPts val="3920"/>
              </a:lnSpc>
              <a:spcBef>
                <a:spcPct val="0"/>
              </a:spcBef>
              <a:buFont typeface="Arial"/>
              <a:buChar char="•"/>
            </a:pPr>
            <a:r>
              <a:rPr lang="en-US" sz="2800">
                <a:solidFill>
                  <a:srgbClr val="F7B4A7"/>
                </a:solidFill>
                <a:cs typeface="Clear Sans Thin"/>
              </a:rPr>
              <a:t>استنتاج</a:t>
            </a:r>
          </a:p>
          <a:p>
            <a:pPr>
              <a:lnSpc>
                <a:spcPts val="392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940814" y="1363980"/>
            <a:ext cx="3799332" cy="7559040"/>
          </a:xfrm>
          <a:custGeom>
            <a:avLst/>
            <a:gdLst/>
            <a:ahLst/>
            <a:cxnLst/>
            <a:rect r="r" b="b" t="t" l="l"/>
            <a:pathLst>
              <a:path h="7559040" w="3799332">
                <a:moveTo>
                  <a:pt x="0" y="0"/>
                </a:moveTo>
                <a:lnTo>
                  <a:pt x="3799332" y="0"/>
                </a:lnTo>
                <a:lnTo>
                  <a:pt x="3799332" y="7559040"/>
                </a:lnTo>
                <a:lnTo>
                  <a:pt x="0" y="7559040"/>
                </a:lnTo>
                <a:lnTo>
                  <a:pt x="0" y="0"/>
                </a:lnTo>
                <a:close/>
              </a:path>
            </a:pathLst>
          </a:custGeom>
          <a:blipFill>
            <a:blip r:embed="rId2"/>
            <a:stretch>
              <a:fillRect l="0" t="-3024" r="0" b="-5846"/>
            </a:stretch>
          </a:blipFill>
        </p:spPr>
      </p:sp>
      <p:sp>
        <p:nvSpPr>
          <p:cNvPr name="TextBox 3" id="3"/>
          <p:cNvSpPr txBox="true"/>
          <p:nvPr/>
        </p:nvSpPr>
        <p:spPr>
          <a:xfrm rot="0">
            <a:off x="9108779" y="4830131"/>
            <a:ext cx="7062863" cy="16370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العاشرة:</a:t>
            </a:r>
            <a:r>
              <a:rPr lang="en-US" sz="2300">
                <a:solidFill>
                  <a:srgbClr val="F7B4A7"/>
                </a:solidFill>
                <a:latin typeface="Codec Pro Bold"/>
              </a:rPr>
              <a:t> </a:t>
            </a:r>
          </a:p>
          <a:p>
            <a:pPr algn="ctr">
              <a:lnSpc>
                <a:spcPts val="3220"/>
              </a:lnSpc>
              <a:spcBef>
                <a:spcPct val="0"/>
              </a:spcBef>
            </a:pPr>
            <a:r>
              <a:rPr lang="en-US" sz="2300">
                <a:solidFill>
                  <a:srgbClr val="94DDDE"/>
                </a:solidFill>
                <a:cs typeface="Codec Pro"/>
              </a:rPr>
              <a:t>في حال اراد المحفظ اضافة طالب جديد, يقوم بالضغط على ايقونة اضافة طالب في اسفل يسار التطبيق ويدخل البيانات المطلوبة</a:t>
            </a:r>
          </a:p>
        </p:txBody>
      </p:sp>
      <p:sp>
        <p:nvSpPr>
          <p:cNvPr name="TextBox 4" id="4"/>
          <p:cNvSpPr txBox="true"/>
          <p:nvPr/>
        </p:nvSpPr>
        <p:spPr>
          <a:xfrm rot="0">
            <a:off x="8254990" y="1078846"/>
            <a:ext cx="8770441"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أولاً تطبيق المحفظ</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10083984" y="5396724"/>
            <a:ext cx="1869406" cy="1869406"/>
          </a:xfrm>
          <a:custGeom>
            <a:avLst/>
            <a:gdLst/>
            <a:ahLst/>
            <a:cxnLst/>
            <a:rect r="r" b="b" t="t" l="l"/>
            <a:pathLst>
              <a:path h="1869406" w="1869406">
                <a:moveTo>
                  <a:pt x="0" y="0"/>
                </a:moveTo>
                <a:lnTo>
                  <a:pt x="1869406" y="0"/>
                </a:lnTo>
                <a:lnTo>
                  <a:pt x="1869406" y="1869406"/>
                </a:lnTo>
                <a:lnTo>
                  <a:pt x="0" y="1869406"/>
                </a:lnTo>
                <a:lnTo>
                  <a:pt x="0" y="0"/>
                </a:lnTo>
                <a:close/>
              </a:path>
            </a:pathLst>
          </a:custGeom>
          <a:blipFill>
            <a:blip r:embed="rId2"/>
            <a:stretch>
              <a:fillRect l="0" t="0" r="0" b="0"/>
            </a:stretch>
          </a:blipFill>
        </p:spPr>
      </p:sp>
      <p:sp>
        <p:nvSpPr>
          <p:cNvPr name="Freeform 3" id="3"/>
          <p:cNvSpPr/>
          <p:nvPr/>
        </p:nvSpPr>
        <p:spPr>
          <a:xfrm flipH="false" flipV="false" rot="0">
            <a:off x="1373579" y="1601554"/>
            <a:ext cx="5420063" cy="5664577"/>
          </a:xfrm>
          <a:custGeom>
            <a:avLst/>
            <a:gdLst/>
            <a:ahLst/>
            <a:cxnLst/>
            <a:rect r="r" b="b" t="t" l="l"/>
            <a:pathLst>
              <a:path h="5664577" w="5420063">
                <a:moveTo>
                  <a:pt x="0" y="0"/>
                </a:moveTo>
                <a:lnTo>
                  <a:pt x="5420062" y="0"/>
                </a:lnTo>
                <a:lnTo>
                  <a:pt x="5420062" y="5664576"/>
                </a:lnTo>
                <a:lnTo>
                  <a:pt x="0" y="5664576"/>
                </a:lnTo>
                <a:lnTo>
                  <a:pt x="0" y="0"/>
                </a:lnTo>
                <a:close/>
              </a:path>
            </a:pathLst>
          </a:custGeom>
          <a:blipFill>
            <a:blip r:embed="rId3"/>
            <a:stretch>
              <a:fillRect l="0" t="0" r="0" b="0"/>
            </a:stretch>
          </a:blipFill>
        </p:spPr>
      </p:sp>
      <p:sp>
        <p:nvSpPr>
          <p:cNvPr name="TextBox 4" id="4"/>
          <p:cNvSpPr txBox="true"/>
          <p:nvPr/>
        </p:nvSpPr>
        <p:spPr>
          <a:xfrm rot="0">
            <a:off x="8663640" y="927943"/>
            <a:ext cx="7577435"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ثانيا لوحة التحكم</a:t>
            </a:r>
          </a:p>
        </p:txBody>
      </p:sp>
      <p:sp>
        <p:nvSpPr>
          <p:cNvPr name="TextBox 5" id="5"/>
          <p:cNvSpPr txBox="true"/>
          <p:nvPr/>
        </p:nvSpPr>
        <p:spPr>
          <a:xfrm rot="0">
            <a:off x="9792048" y="4277040"/>
            <a:ext cx="6193482" cy="8369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الاولى : </a:t>
            </a:r>
          </a:p>
          <a:p>
            <a:pPr algn="ctr">
              <a:lnSpc>
                <a:spcPts val="3220"/>
              </a:lnSpc>
              <a:spcBef>
                <a:spcPct val="0"/>
              </a:spcBef>
            </a:pPr>
            <a:r>
              <a:rPr lang="en-US" sz="2300">
                <a:solidFill>
                  <a:srgbClr val="94DDDE"/>
                </a:solidFill>
                <a:cs typeface="Codec Pro Bold"/>
              </a:rPr>
              <a:t>الدخول الى لوحة التحكم من خلال الرابط المرفق</a:t>
            </a:r>
          </a:p>
        </p:txBody>
      </p:sp>
      <p:sp>
        <p:nvSpPr>
          <p:cNvPr name="TextBox 6" id="6"/>
          <p:cNvSpPr txBox="true"/>
          <p:nvPr/>
        </p:nvSpPr>
        <p:spPr>
          <a:xfrm rot="0">
            <a:off x="13148494" y="5639408"/>
            <a:ext cx="3391942" cy="469900"/>
          </a:xfrm>
          <a:prstGeom prst="rect">
            <a:avLst/>
          </a:prstGeom>
        </p:spPr>
        <p:txBody>
          <a:bodyPr anchor="t" rtlCol="false" tIns="0" lIns="0" bIns="0" rIns="0">
            <a:spAutoFit/>
          </a:bodyPr>
          <a:lstStyle/>
          <a:p>
            <a:pPr algn="ctr">
              <a:lnSpc>
                <a:spcPts val="3500"/>
              </a:lnSpc>
              <a:spcBef>
                <a:spcPct val="0"/>
              </a:spcBef>
            </a:pPr>
            <a:r>
              <a:rPr lang="en-US" sz="2500" u="sng">
                <a:solidFill>
                  <a:srgbClr val="F3A564"/>
                </a:solidFill>
                <a:latin typeface="Codec Pro Bold"/>
              </a:rPr>
              <a:t>https://bit.ly/44n0LqV</a:t>
            </a:r>
          </a:p>
        </p:txBody>
      </p:sp>
      <p:sp>
        <p:nvSpPr>
          <p:cNvPr name="TextBox 7" id="7"/>
          <p:cNvSpPr txBox="true"/>
          <p:nvPr/>
        </p:nvSpPr>
        <p:spPr>
          <a:xfrm rot="0">
            <a:off x="9704573" y="7982295"/>
            <a:ext cx="6368432" cy="908050"/>
          </a:xfrm>
          <a:prstGeom prst="rect">
            <a:avLst/>
          </a:prstGeom>
        </p:spPr>
        <p:txBody>
          <a:bodyPr anchor="t" rtlCol="false" tIns="0" lIns="0" bIns="0" rIns="0">
            <a:spAutoFit/>
          </a:bodyPr>
          <a:lstStyle/>
          <a:p>
            <a:pPr algn="ctr">
              <a:lnSpc>
                <a:spcPts val="3500"/>
              </a:lnSpc>
              <a:spcBef>
                <a:spcPct val="0"/>
              </a:spcBef>
            </a:pPr>
            <a:r>
              <a:rPr lang="en-US" sz="2500">
                <a:solidFill>
                  <a:srgbClr val="F7B4A7"/>
                </a:solidFill>
                <a:cs typeface="Codec Pro Light"/>
              </a:rPr>
              <a:t>تتيح لوحة التحكم لمدير المركز امكانة عرض جميع الطلاب في المركز واستخدام بياناتهم</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38090" y="2551109"/>
            <a:ext cx="9560787" cy="5377942"/>
          </a:xfrm>
          <a:custGeom>
            <a:avLst/>
            <a:gdLst/>
            <a:ahLst/>
            <a:cxnLst/>
            <a:rect r="r" b="b" t="t" l="l"/>
            <a:pathLst>
              <a:path h="5377942" w="9560787">
                <a:moveTo>
                  <a:pt x="0" y="0"/>
                </a:moveTo>
                <a:lnTo>
                  <a:pt x="9560786" y="0"/>
                </a:lnTo>
                <a:lnTo>
                  <a:pt x="9560786" y="5377943"/>
                </a:lnTo>
                <a:lnTo>
                  <a:pt x="0" y="5377943"/>
                </a:lnTo>
                <a:lnTo>
                  <a:pt x="0" y="0"/>
                </a:lnTo>
                <a:close/>
              </a:path>
            </a:pathLst>
          </a:custGeom>
          <a:blipFill>
            <a:blip r:embed="rId2"/>
            <a:stretch>
              <a:fillRect l="-4655" t="-1894" r="-3796" b="0"/>
            </a:stretch>
          </a:blipFill>
        </p:spPr>
      </p:sp>
      <p:sp>
        <p:nvSpPr>
          <p:cNvPr name="TextBox 3" id="3"/>
          <p:cNvSpPr txBox="true"/>
          <p:nvPr/>
        </p:nvSpPr>
        <p:spPr>
          <a:xfrm rot="0">
            <a:off x="8663640" y="927943"/>
            <a:ext cx="7577435"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ثانيا لوحة التحكم</a:t>
            </a:r>
          </a:p>
        </p:txBody>
      </p:sp>
      <p:sp>
        <p:nvSpPr>
          <p:cNvPr name="TextBox 4" id="4"/>
          <p:cNvSpPr txBox="true"/>
          <p:nvPr/>
        </p:nvSpPr>
        <p:spPr>
          <a:xfrm rot="0">
            <a:off x="9576334" y="4686541"/>
            <a:ext cx="7077515" cy="12369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الثانية: </a:t>
            </a:r>
          </a:p>
          <a:p>
            <a:pPr algn="ctr">
              <a:lnSpc>
                <a:spcPts val="3220"/>
              </a:lnSpc>
              <a:spcBef>
                <a:spcPct val="0"/>
              </a:spcBef>
            </a:pPr>
            <a:r>
              <a:rPr lang="en-US" sz="2300">
                <a:solidFill>
                  <a:srgbClr val="94DDDE"/>
                </a:solidFill>
                <a:cs typeface="Codec Pro Bold"/>
              </a:rPr>
              <a:t>تسجيل الدخول باستخدام بيانات المحفظ الخاصة بالتطبيق</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43815" y="2540208"/>
            <a:ext cx="9908162" cy="5255465"/>
          </a:xfrm>
          <a:custGeom>
            <a:avLst/>
            <a:gdLst/>
            <a:ahLst/>
            <a:cxnLst/>
            <a:rect r="r" b="b" t="t" l="l"/>
            <a:pathLst>
              <a:path h="5255465" w="9908162">
                <a:moveTo>
                  <a:pt x="0" y="0"/>
                </a:moveTo>
                <a:lnTo>
                  <a:pt x="9908162" y="0"/>
                </a:lnTo>
                <a:lnTo>
                  <a:pt x="9908162" y="5255465"/>
                </a:lnTo>
                <a:lnTo>
                  <a:pt x="0" y="5255465"/>
                </a:lnTo>
                <a:lnTo>
                  <a:pt x="0" y="0"/>
                </a:lnTo>
                <a:close/>
              </a:path>
            </a:pathLst>
          </a:custGeom>
          <a:blipFill>
            <a:blip r:embed="rId2"/>
            <a:stretch>
              <a:fillRect l="-1925" t="-1739" r="-1925" b="-1739"/>
            </a:stretch>
          </a:blipFill>
        </p:spPr>
      </p:sp>
      <p:sp>
        <p:nvSpPr>
          <p:cNvPr name="TextBox 3" id="3"/>
          <p:cNvSpPr txBox="true"/>
          <p:nvPr/>
        </p:nvSpPr>
        <p:spPr>
          <a:xfrm rot="0">
            <a:off x="8663640" y="927943"/>
            <a:ext cx="7577435"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ثانيا لوحة التحكم</a:t>
            </a:r>
          </a:p>
        </p:txBody>
      </p:sp>
      <p:sp>
        <p:nvSpPr>
          <p:cNvPr name="TextBox 4" id="4"/>
          <p:cNvSpPr txBox="true"/>
          <p:nvPr/>
        </p:nvSpPr>
        <p:spPr>
          <a:xfrm rot="0">
            <a:off x="9576334" y="4686541"/>
            <a:ext cx="7077515" cy="83693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الثالثة: </a:t>
            </a:r>
          </a:p>
          <a:p>
            <a:pPr algn="ctr">
              <a:lnSpc>
                <a:spcPts val="3220"/>
              </a:lnSpc>
              <a:spcBef>
                <a:spcPct val="0"/>
              </a:spcBef>
            </a:pPr>
            <a:r>
              <a:rPr lang="en-US" sz="2300">
                <a:solidFill>
                  <a:srgbClr val="94DDDE"/>
                </a:solidFill>
                <a:cs typeface="Codec Pro Bold"/>
              </a:rPr>
              <a:t>الدخول للموقع واستخدام الميزات</a:t>
            </a:r>
          </a:p>
        </p:txBody>
      </p:sp>
      <p:sp>
        <p:nvSpPr>
          <p:cNvPr name="TextBox 5" id="5"/>
          <p:cNvSpPr txBox="true"/>
          <p:nvPr/>
        </p:nvSpPr>
        <p:spPr>
          <a:xfrm rot="0">
            <a:off x="9930876" y="7700423"/>
            <a:ext cx="6368432" cy="908050"/>
          </a:xfrm>
          <a:prstGeom prst="rect">
            <a:avLst/>
          </a:prstGeom>
        </p:spPr>
        <p:txBody>
          <a:bodyPr anchor="t" rtlCol="false" tIns="0" lIns="0" bIns="0" rIns="0">
            <a:spAutoFit/>
          </a:bodyPr>
          <a:lstStyle/>
          <a:p>
            <a:pPr algn="ctr">
              <a:lnSpc>
                <a:spcPts val="3500"/>
              </a:lnSpc>
              <a:spcBef>
                <a:spcPct val="0"/>
              </a:spcBef>
            </a:pPr>
            <a:r>
              <a:rPr lang="en-US" sz="2500">
                <a:solidFill>
                  <a:srgbClr val="F7B4A7"/>
                </a:solidFill>
                <a:cs typeface="Codec Pro Light"/>
              </a:rPr>
              <a:t>ملاحظة:بعض الميزات ما زالت في مرحلة التطوير وستنطلف قريبا جداً</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43859"/>
        </a:solidFill>
      </p:bgPr>
    </p:bg>
    <p:spTree>
      <p:nvGrpSpPr>
        <p:cNvPr id="1" name=""/>
        <p:cNvGrpSpPr/>
        <p:nvPr/>
      </p:nvGrpSpPr>
      <p:grpSpPr>
        <a:xfrm>
          <a:off x="0" y="0"/>
          <a:ext cx="0" cy="0"/>
          <a:chOff x="0" y="0"/>
          <a:chExt cx="0" cy="0"/>
        </a:xfrm>
      </p:grpSpPr>
      <p:sp>
        <p:nvSpPr>
          <p:cNvPr name="Freeform 2" id="2"/>
          <p:cNvSpPr/>
          <p:nvPr/>
        </p:nvSpPr>
        <p:spPr>
          <a:xfrm flipH="false" flipV="false" rot="0">
            <a:off x="-43815" y="2540208"/>
            <a:ext cx="9908162" cy="5255465"/>
          </a:xfrm>
          <a:custGeom>
            <a:avLst/>
            <a:gdLst/>
            <a:ahLst/>
            <a:cxnLst/>
            <a:rect r="r" b="b" t="t" l="l"/>
            <a:pathLst>
              <a:path h="5255465" w="9908162">
                <a:moveTo>
                  <a:pt x="0" y="0"/>
                </a:moveTo>
                <a:lnTo>
                  <a:pt x="9908162" y="0"/>
                </a:lnTo>
                <a:lnTo>
                  <a:pt x="9908162" y="5255465"/>
                </a:lnTo>
                <a:lnTo>
                  <a:pt x="0" y="5255465"/>
                </a:lnTo>
                <a:lnTo>
                  <a:pt x="0" y="0"/>
                </a:lnTo>
                <a:close/>
              </a:path>
            </a:pathLst>
          </a:custGeom>
          <a:blipFill>
            <a:blip r:embed="rId2"/>
            <a:stretch>
              <a:fillRect l="-1925" t="-1739" r="-1925" b="-1739"/>
            </a:stretch>
          </a:blipFill>
        </p:spPr>
      </p:sp>
      <p:sp>
        <p:nvSpPr>
          <p:cNvPr name="Freeform 3" id="3"/>
          <p:cNvSpPr/>
          <p:nvPr/>
        </p:nvSpPr>
        <p:spPr>
          <a:xfrm flipH="false" flipV="false" rot="0">
            <a:off x="312090" y="2733845"/>
            <a:ext cx="9196353" cy="4860571"/>
          </a:xfrm>
          <a:custGeom>
            <a:avLst/>
            <a:gdLst/>
            <a:ahLst/>
            <a:cxnLst/>
            <a:rect r="r" b="b" t="t" l="l"/>
            <a:pathLst>
              <a:path h="4860571" w="9196353">
                <a:moveTo>
                  <a:pt x="0" y="0"/>
                </a:moveTo>
                <a:lnTo>
                  <a:pt x="9196352" y="0"/>
                </a:lnTo>
                <a:lnTo>
                  <a:pt x="9196352" y="4860571"/>
                </a:lnTo>
                <a:lnTo>
                  <a:pt x="0" y="4860571"/>
                </a:lnTo>
                <a:lnTo>
                  <a:pt x="0" y="0"/>
                </a:lnTo>
                <a:close/>
              </a:path>
            </a:pathLst>
          </a:custGeom>
          <a:blipFill>
            <a:blip r:embed="rId3"/>
            <a:stretch>
              <a:fillRect l="0" t="0" r="0" b="-75552"/>
            </a:stretch>
          </a:blipFill>
        </p:spPr>
      </p:sp>
      <p:sp>
        <p:nvSpPr>
          <p:cNvPr name="TextBox 4" id="4"/>
          <p:cNvSpPr txBox="true"/>
          <p:nvPr/>
        </p:nvSpPr>
        <p:spPr>
          <a:xfrm rot="0">
            <a:off x="8663640" y="927943"/>
            <a:ext cx="7577435" cy="1501774"/>
          </a:xfrm>
          <a:prstGeom prst="rect">
            <a:avLst/>
          </a:prstGeom>
        </p:spPr>
        <p:txBody>
          <a:bodyPr anchor="t" rtlCol="false" tIns="0" lIns="0" bIns="0" rIns="0">
            <a:spAutoFit/>
          </a:bodyPr>
          <a:lstStyle/>
          <a:p>
            <a:pPr algn="ctr">
              <a:lnSpc>
                <a:spcPts val="11200"/>
              </a:lnSpc>
              <a:spcBef>
                <a:spcPct val="0"/>
              </a:spcBef>
            </a:pPr>
            <a:r>
              <a:rPr lang="en-US" sz="8000">
                <a:solidFill>
                  <a:srgbClr val="F7B4A7"/>
                </a:solidFill>
                <a:cs typeface="Codec Pro Bold"/>
              </a:rPr>
              <a:t>ثانيا لوحة التحكم</a:t>
            </a:r>
          </a:p>
        </p:txBody>
      </p:sp>
      <p:sp>
        <p:nvSpPr>
          <p:cNvPr name="TextBox 5" id="5"/>
          <p:cNvSpPr txBox="true"/>
          <p:nvPr/>
        </p:nvSpPr>
        <p:spPr>
          <a:xfrm rot="0">
            <a:off x="9576334" y="4686541"/>
            <a:ext cx="7077515" cy="1236980"/>
          </a:xfrm>
          <a:prstGeom prst="rect">
            <a:avLst/>
          </a:prstGeom>
        </p:spPr>
        <p:txBody>
          <a:bodyPr anchor="t" rtlCol="false" tIns="0" lIns="0" bIns="0" rIns="0">
            <a:spAutoFit/>
          </a:bodyPr>
          <a:lstStyle/>
          <a:p>
            <a:pPr algn="ctr">
              <a:lnSpc>
                <a:spcPts val="3220"/>
              </a:lnSpc>
            </a:pPr>
            <a:r>
              <a:rPr lang="en-US" sz="2300">
                <a:solidFill>
                  <a:srgbClr val="F7B4A7"/>
                </a:solidFill>
                <a:cs typeface="Codec Pro Bold"/>
              </a:rPr>
              <a:t>الخطوة الثالثة: </a:t>
            </a:r>
          </a:p>
          <a:p>
            <a:pPr algn="ctr">
              <a:lnSpc>
                <a:spcPts val="3220"/>
              </a:lnSpc>
              <a:spcBef>
                <a:spcPct val="0"/>
              </a:spcBef>
            </a:pPr>
            <a:r>
              <a:rPr lang="en-US" sz="2300">
                <a:solidFill>
                  <a:srgbClr val="94DDDE"/>
                </a:solidFill>
                <a:cs typeface="Codec Pro Bold"/>
              </a:rPr>
              <a:t>الدخول الى صفحة الطلاب والاطلاع على بياناتهم مع امكانية  تصدير بيانات الطلاب</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33388" y="2139611"/>
            <a:ext cx="4292831" cy="6007779"/>
          </a:xfrm>
          <a:custGeom>
            <a:avLst/>
            <a:gdLst/>
            <a:ahLst/>
            <a:cxnLst/>
            <a:rect r="r" b="b" t="t" l="l"/>
            <a:pathLst>
              <a:path h="6007779" w="4292831">
                <a:moveTo>
                  <a:pt x="0" y="0"/>
                </a:moveTo>
                <a:lnTo>
                  <a:pt x="4292831" y="0"/>
                </a:lnTo>
                <a:lnTo>
                  <a:pt x="4292831" y="6007778"/>
                </a:lnTo>
                <a:lnTo>
                  <a:pt x="0" y="6007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24274" y="866775"/>
            <a:ext cx="6835026" cy="1377949"/>
          </a:xfrm>
          <a:prstGeom prst="rect">
            <a:avLst/>
          </a:prstGeom>
        </p:spPr>
        <p:txBody>
          <a:bodyPr anchor="t" rtlCol="false" tIns="0" lIns="0" bIns="0" rIns="0">
            <a:spAutoFit/>
          </a:bodyPr>
          <a:lstStyle/>
          <a:p>
            <a:pPr algn="ctr">
              <a:lnSpc>
                <a:spcPts val="11200"/>
              </a:lnSpc>
              <a:spcBef>
                <a:spcPct val="0"/>
              </a:spcBef>
            </a:pPr>
            <a:r>
              <a:rPr lang="en-US" sz="8000">
                <a:solidFill>
                  <a:srgbClr val="F3A564"/>
                </a:solidFill>
                <a:cs typeface="Clear Sans Bold"/>
              </a:rPr>
              <a:t>عرض المشكلة</a:t>
            </a:r>
          </a:p>
        </p:txBody>
      </p:sp>
      <p:sp>
        <p:nvSpPr>
          <p:cNvPr name="TextBox 4" id="4"/>
          <p:cNvSpPr txBox="true"/>
          <p:nvPr/>
        </p:nvSpPr>
        <p:spPr>
          <a:xfrm rot="0">
            <a:off x="6868517" y="3058546"/>
            <a:ext cx="10390783" cy="6550660"/>
          </a:xfrm>
          <a:prstGeom prst="rect">
            <a:avLst/>
          </a:prstGeom>
        </p:spPr>
        <p:txBody>
          <a:bodyPr anchor="t" rtlCol="false" tIns="0" lIns="0" bIns="0" rIns="0">
            <a:spAutoFit/>
          </a:bodyPr>
          <a:lstStyle/>
          <a:p>
            <a:pPr marL="496569" indent="-248284" lvl="1">
              <a:lnSpc>
                <a:spcPts val="3679"/>
              </a:lnSpc>
              <a:buFont typeface="Arial"/>
              <a:buChar char="•"/>
            </a:pPr>
            <a:r>
              <a:rPr lang="en-US" sz="2299" spc="50">
                <a:solidFill>
                  <a:srgbClr val="2B4B82"/>
                </a:solidFill>
                <a:cs typeface="Codec Pro"/>
              </a:rPr>
              <a:t>صعوبة التواصل الدائم مع أولياء الامور  </a:t>
            </a:r>
          </a:p>
          <a:p>
            <a:pPr marL="496569" indent="-248284" lvl="1">
              <a:lnSpc>
                <a:spcPts val="3679"/>
              </a:lnSpc>
              <a:buFont typeface="Arial"/>
              <a:buChar char="•"/>
            </a:pPr>
            <a:r>
              <a:rPr lang="en-US" sz="2299" spc="50">
                <a:solidFill>
                  <a:srgbClr val="2B4B82"/>
                </a:solidFill>
                <a:cs typeface="Codec Pro"/>
              </a:rPr>
              <a:t>وجود فجوة  بين ولي امر الطالب وادارة المركز</a:t>
            </a:r>
          </a:p>
          <a:p>
            <a:pPr marL="496569" indent="-248284" lvl="1">
              <a:lnSpc>
                <a:spcPts val="3679"/>
              </a:lnSpc>
              <a:buFont typeface="Arial"/>
              <a:buChar char="•"/>
            </a:pPr>
            <a:r>
              <a:rPr lang="en-US" sz="2299" spc="50">
                <a:solidFill>
                  <a:srgbClr val="2B4B82"/>
                </a:solidFill>
                <a:cs typeface="Codec Pro"/>
              </a:rPr>
              <a:t>عدم وجود طريقة سهلة تمكن ولي امر الطالب من متابعة تقدم أبنه في التحفيظ</a:t>
            </a:r>
          </a:p>
          <a:p>
            <a:pPr marL="496569" indent="-248284" lvl="1">
              <a:lnSpc>
                <a:spcPts val="3679"/>
              </a:lnSpc>
              <a:buFont typeface="Arial"/>
              <a:buChar char="•"/>
            </a:pPr>
            <a:r>
              <a:rPr lang="en-US" sz="2299" spc="50">
                <a:solidFill>
                  <a:srgbClr val="2B4B82"/>
                </a:solidFill>
                <a:cs typeface="Codec Pro"/>
              </a:rPr>
              <a:t>بعض أولياء الامور ليس لديهم هواتف ذكية تمكنهم من التواصل مع ادارة المركز بدون تكلفة</a:t>
            </a:r>
          </a:p>
          <a:p>
            <a:pPr marL="496569" indent="-248284" lvl="1">
              <a:lnSpc>
                <a:spcPts val="3679"/>
              </a:lnSpc>
              <a:buFont typeface="Arial"/>
              <a:buChar char="•"/>
            </a:pPr>
            <a:r>
              <a:rPr lang="en-US" sz="2299" spc="50">
                <a:solidFill>
                  <a:srgbClr val="2B4B82"/>
                </a:solidFill>
                <a:cs typeface="Codec Pro"/>
              </a:rPr>
              <a:t>انصراف توجه الطلاب نحو المسليات عند محاولة سماع القران من الهاتف</a:t>
            </a:r>
          </a:p>
          <a:p>
            <a:pPr marL="496569" indent="-248284" lvl="1">
              <a:lnSpc>
                <a:spcPts val="3679"/>
              </a:lnSpc>
              <a:buFont typeface="Arial"/>
              <a:buChar char="•"/>
            </a:pPr>
            <a:r>
              <a:rPr lang="en-US" sz="2299" spc="50">
                <a:solidFill>
                  <a:srgbClr val="2B4B82"/>
                </a:solidFill>
                <a:cs typeface="Codec Pro"/>
              </a:rPr>
              <a:t>عدم تأكد لي امر الطالب من أهلية المحفظ الخاص بإبنه من ناحية العلم بالقران الكريم</a:t>
            </a:r>
          </a:p>
          <a:p>
            <a:pPr marL="496569" indent="-248284" lvl="1">
              <a:lnSpc>
                <a:spcPts val="3679"/>
              </a:lnSpc>
              <a:buFont typeface="Arial"/>
              <a:buChar char="•"/>
            </a:pPr>
            <a:r>
              <a:rPr lang="en-US" sz="2299" spc="50">
                <a:solidFill>
                  <a:srgbClr val="2B4B82"/>
                </a:solidFill>
                <a:cs typeface="Codec Pro"/>
              </a:rPr>
              <a:t>صعوبة أرشفة سجلات الحفظ الخاصة بالطلاب</a:t>
            </a:r>
          </a:p>
          <a:p>
            <a:pPr marL="496569" indent="-248284" lvl="1">
              <a:lnSpc>
                <a:spcPts val="3679"/>
              </a:lnSpc>
              <a:buFont typeface="Arial"/>
              <a:buChar char="•"/>
            </a:pPr>
            <a:r>
              <a:rPr lang="en-US" sz="2299" spc="50">
                <a:solidFill>
                  <a:srgbClr val="2B4B82"/>
                </a:solidFill>
                <a:cs typeface="Codec Pro"/>
              </a:rPr>
              <a:t>عدم وجود أماكن مخصصة ومهيئة للأرشفة</a:t>
            </a:r>
          </a:p>
          <a:p>
            <a:pPr marL="496569" indent="-248284" lvl="1">
              <a:lnSpc>
                <a:spcPts val="3679"/>
              </a:lnSpc>
              <a:buFont typeface="Arial"/>
              <a:buChar char="•"/>
            </a:pPr>
            <a:r>
              <a:rPr lang="en-US" sz="2299" spc="50">
                <a:solidFill>
                  <a:srgbClr val="2B4B82"/>
                </a:solidFill>
                <a:cs typeface="Codec Pro"/>
              </a:rPr>
              <a:t>عدم وجود رقابة وسيطرة على حضور كل من المحفّظين و الطلاب</a:t>
            </a:r>
          </a:p>
          <a:p>
            <a:pPr marL="496569" indent="-248284" lvl="1">
              <a:lnSpc>
                <a:spcPts val="3679"/>
              </a:lnSpc>
              <a:buFont typeface="Arial"/>
              <a:buChar char="•"/>
            </a:pPr>
            <a:r>
              <a:rPr lang="en-US" sz="2299" spc="50">
                <a:solidFill>
                  <a:srgbClr val="2B4B82"/>
                </a:solidFill>
                <a:cs typeface="Codec Pro"/>
              </a:rPr>
              <a:t>لا يوجد خطط ومنهجية يسير عليها الطالب </a:t>
            </a:r>
          </a:p>
          <a:p>
            <a:pPr marL="496569" indent="-248284" lvl="1">
              <a:lnSpc>
                <a:spcPts val="3679"/>
              </a:lnSpc>
              <a:buFont typeface="Arial"/>
              <a:buChar char="•"/>
            </a:pPr>
            <a:r>
              <a:rPr lang="en-US" sz="2299" spc="50">
                <a:solidFill>
                  <a:srgbClr val="2B4B82"/>
                </a:solidFill>
                <a:cs typeface="Codec Pro"/>
              </a:rPr>
              <a:t>صعوبة تحصيل الدعم المادي الكافي للرقي بالمراكز</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398679" y="2979308"/>
            <a:ext cx="7553552" cy="5035702"/>
          </a:xfrm>
          <a:custGeom>
            <a:avLst/>
            <a:gdLst/>
            <a:ahLst/>
            <a:cxnLst/>
            <a:rect r="r" b="b" t="t" l="l"/>
            <a:pathLst>
              <a:path h="5035702" w="7553552">
                <a:moveTo>
                  <a:pt x="0" y="0"/>
                </a:moveTo>
                <a:lnTo>
                  <a:pt x="7553552" y="0"/>
                </a:lnTo>
                <a:lnTo>
                  <a:pt x="7553552" y="5035702"/>
                </a:lnTo>
                <a:lnTo>
                  <a:pt x="0" y="5035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58962" y="258763"/>
            <a:ext cx="3498949" cy="1377949"/>
          </a:xfrm>
          <a:prstGeom prst="rect">
            <a:avLst/>
          </a:prstGeom>
        </p:spPr>
        <p:txBody>
          <a:bodyPr anchor="t" rtlCol="false" tIns="0" lIns="0" bIns="0" rIns="0">
            <a:spAutoFit/>
          </a:bodyPr>
          <a:lstStyle/>
          <a:p>
            <a:pPr algn="ctr">
              <a:lnSpc>
                <a:spcPts val="11200"/>
              </a:lnSpc>
              <a:spcBef>
                <a:spcPct val="0"/>
              </a:spcBef>
            </a:pPr>
            <a:r>
              <a:rPr lang="en-US" sz="8000">
                <a:solidFill>
                  <a:srgbClr val="2B4B82"/>
                </a:solidFill>
                <a:cs typeface="Clear Sans Bold"/>
              </a:rPr>
              <a:t>الأهداف</a:t>
            </a:r>
          </a:p>
        </p:txBody>
      </p:sp>
      <p:sp>
        <p:nvSpPr>
          <p:cNvPr name="TextBox 4" id="4"/>
          <p:cNvSpPr txBox="true"/>
          <p:nvPr/>
        </p:nvSpPr>
        <p:spPr>
          <a:xfrm rot="0">
            <a:off x="7952231" y="4256847"/>
            <a:ext cx="9405680" cy="5300335"/>
          </a:xfrm>
          <a:prstGeom prst="rect">
            <a:avLst/>
          </a:prstGeom>
        </p:spPr>
        <p:txBody>
          <a:bodyPr anchor="t" rtlCol="false" tIns="0" lIns="0" bIns="0" rIns="0">
            <a:spAutoFit/>
          </a:bodyPr>
          <a:lstStyle/>
          <a:p>
            <a:pPr marL="560351" indent="-280176" lvl="1">
              <a:lnSpc>
                <a:spcPts val="4204"/>
              </a:lnSpc>
              <a:buFont typeface="Arial"/>
              <a:buChar char="•"/>
            </a:pPr>
            <a:r>
              <a:rPr lang="en-US" sz="2595">
                <a:solidFill>
                  <a:srgbClr val="2B4B82"/>
                </a:solidFill>
                <a:cs typeface="Clear Sans Bold"/>
              </a:rPr>
              <a:t>توفير أداة سهلة لوضع وتتبع الخطط لكل طالب</a:t>
            </a:r>
          </a:p>
          <a:p>
            <a:pPr marL="560351" indent="-280176" lvl="1">
              <a:lnSpc>
                <a:spcPts val="4204"/>
              </a:lnSpc>
              <a:buFont typeface="Arial"/>
              <a:buChar char="•"/>
            </a:pPr>
            <a:r>
              <a:rPr lang="en-US" sz="2595">
                <a:solidFill>
                  <a:srgbClr val="2B4B82"/>
                </a:solidFill>
                <a:cs typeface="Clear Sans Bold"/>
              </a:rPr>
              <a:t>تهيئة بيئة مناسبة تسهل على الطالب و المحفظ متابعة الخطط وتحسينها</a:t>
            </a:r>
          </a:p>
          <a:p>
            <a:pPr marL="560351" indent="-280176" lvl="1">
              <a:lnSpc>
                <a:spcPts val="4204"/>
              </a:lnSpc>
              <a:buFont typeface="Arial"/>
              <a:buChar char="•"/>
            </a:pPr>
            <a:r>
              <a:rPr lang="en-US" sz="2595">
                <a:solidFill>
                  <a:srgbClr val="2B4B82"/>
                </a:solidFill>
                <a:cs typeface="Clear Sans Bold"/>
              </a:rPr>
              <a:t>توفير قناة إتصال مباشرة وسلسة وبدون تكلفة  بين  ولي أمر الطالب و إدارة المركز</a:t>
            </a:r>
          </a:p>
          <a:p>
            <a:pPr marL="560351" indent="-280176" lvl="1">
              <a:lnSpc>
                <a:spcPts val="4204"/>
              </a:lnSpc>
              <a:buFont typeface="Arial"/>
              <a:buChar char="•"/>
            </a:pPr>
            <a:r>
              <a:rPr lang="en-US" sz="2595">
                <a:solidFill>
                  <a:srgbClr val="2B4B82"/>
                </a:solidFill>
                <a:cs typeface="Clear Sans Bold"/>
              </a:rPr>
              <a:t>تمكين المراكز من  تحسين خططها وقدراتها من خلال توفير التقارير الازمة للدراسات </a:t>
            </a:r>
          </a:p>
          <a:p>
            <a:pPr marL="560351" indent="-280176" lvl="1">
              <a:lnSpc>
                <a:spcPts val="4204"/>
              </a:lnSpc>
              <a:buFont typeface="Arial"/>
              <a:buChar char="•"/>
            </a:pPr>
            <a:r>
              <a:rPr lang="en-US" sz="2595">
                <a:solidFill>
                  <a:srgbClr val="2B4B82"/>
                </a:solidFill>
                <a:cs typeface="Clear Sans Bold"/>
              </a:rPr>
              <a:t>توفير مادة علمية تزيد من الوعي الديني لدى الطالب </a:t>
            </a:r>
          </a:p>
          <a:p>
            <a:pPr marL="560351" indent="-280176" lvl="1">
              <a:lnSpc>
                <a:spcPts val="4204"/>
              </a:lnSpc>
              <a:buFont typeface="Arial"/>
              <a:buChar char="•"/>
            </a:pPr>
            <a:r>
              <a:rPr lang="en-US" sz="2595">
                <a:solidFill>
                  <a:srgbClr val="2B4B82"/>
                </a:solidFill>
                <a:cs typeface="Clear Sans Bold"/>
              </a:rPr>
              <a:t>إستغلال وقت الطالب وابعاده عن الملهيات</a:t>
            </a:r>
          </a:p>
          <a:p>
            <a:pPr marL="560351" indent="-280176" lvl="1">
              <a:lnSpc>
                <a:spcPts val="4204"/>
              </a:lnSpc>
              <a:buFont typeface="Arial"/>
              <a:buChar char="•"/>
            </a:pPr>
            <a:r>
              <a:rPr lang="en-US" sz="2595">
                <a:solidFill>
                  <a:srgbClr val="2B4B82"/>
                </a:solidFill>
                <a:cs typeface="Clear Sans Bold"/>
              </a:rPr>
              <a:t>توفير قاعدة بيانات بكل ما يخص المراكز و الطلاب </a:t>
            </a:r>
          </a:p>
        </p:txBody>
      </p:sp>
      <p:sp>
        <p:nvSpPr>
          <p:cNvPr name="TextBox 5" id="5"/>
          <p:cNvSpPr txBox="true"/>
          <p:nvPr/>
        </p:nvSpPr>
        <p:spPr>
          <a:xfrm rot="0">
            <a:off x="9144000" y="2381138"/>
            <a:ext cx="8213911" cy="1110615"/>
          </a:xfrm>
          <a:prstGeom prst="rect">
            <a:avLst/>
          </a:prstGeom>
        </p:spPr>
        <p:txBody>
          <a:bodyPr anchor="t" rtlCol="false" tIns="0" lIns="0" bIns="0" rIns="0">
            <a:spAutoFit/>
          </a:bodyPr>
          <a:lstStyle/>
          <a:p>
            <a:pPr>
              <a:lnSpc>
                <a:spcPts val="4530"/>
              </a:lnSpc>
            </a:pPr>
            <a:r>
              <a:rPr lang="en-US" sz="3000">
                <a:solidFill>
                  <a:srgbClr val="2B4B82"/>
                </a:solidFill>
                <a:cs typeface="Clear Sans"/>
              </a:rPr>
              <a:t>يهدف نظام التحفيظ الى زيادة المخرج التعليمي من المراكز من جانبي الكمية والجودة وذلك من خلال:</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60024" y="2813863"/>
            <a:ext cx="4536976" cy="4048480"/>
          </a:xfrm>
          <a:custGeom>
            <a:avLst/>
            <a:gdLst/>
            <a:ahLst/>
            <a:cxnLst/>
            <a:rect r="r" b="b" t="t" l="l"/>
            <a:pathLst>
              <a:path h="4048480" w="4536976">
                <a:moveTo>
                  <a:pt x="0" y="0"/>
                </a:moveTo>
                <a:lnTo>
                  <a:pt x="4536975" y="0"/>
                </a:lnTo>
                <a:lnTo>
                  <a:pt x="4536975" y="4048480"/>
                </a:lnTo>
                <a:lnTo>
                  <a:pt x="0" y="4048480"/>
                </a:lnTo>
                <a:lnTo>
                  <a:pt x="0" y="0"/>
                </a:lnTo>
                <a:close/>
              </a:path>
            </a:pathLst>
          </a:custGeom>
          <a:blipFill>
            <a:blip r:embed="rId2"/>
            <a:stretch>
              <a:fillRect l="-159090" t="0" r="-157715" b="-79638"/>
            </a:stretch>
          </a:blipFill>
        </p:spPr>
      </p:sp>
      <p:sp>
        <p:nvSpPr>
          <p:cNvPr name="TextBox 3" id="3"/>
          <p:cNvSpPr txBox="true"/>
          <p:nvPr/>
        </p:nvSpPr>
        <p:spPr>
          <a:xfrm rot="0">
            <a:off x="12427068" y="258763"/>
            <a:ext cx="5063947" cy="1377949"/>
          </a:xfrm>
          <a:prstGeom prst="rect">
            <a:avLst/>
          </a:prstGeom>
        </p:spPr>
        <p:txBody>
          <a:bodyPr anchor="t" rtlCol="false" tIns="0" lIns="0" bIns="0" rIns="0">
            <a:spAutoFit/>
          </a:bodyPr>
          <a:lstStyle/>
          <a:p>
            <a:pPr algn="ctr">
              <a:lnSpc>
                <a:spcPts val="11200"/>
              </a:lnSpc>
              <a:spcBef>
                <a:spcPct val="0"/>
              </a:spcBef>
            </a:pPr>
            <a:r>
              <a:rPr lang="en-US" sz="8000">
                <a:solidFill>
                  <a:srgbClr val="F3A564"/>
                </a:solidFill>
                <a:cs typeface="Clear Sans Bold"/>
              </a:rPr>
              <a:t>المنافسين</a:t>
            </a:r>
          </a:p>
        </p:txBody>
      </p:sp>
      <p:sp>
        <p:nvSpPr>
          <p:cNvPr name="TextBox 4" id="4"/>
          <p:cNvSpPr txBox="true"/>
          <p:nvPr/>
        </p:nvSpPr>
        <p:spPr>
          <a:xfrm rot="0">
            <a:off x="9144000" y="2829419"/>
            <a:ext cx="7469662" cy="1492249"/>
          </a:xfrm>
          <a:prstGeom prst="rect">
            <a:avLst/>
          </a:prstGeom>
        </p:spPr>
        <p:txBody>
          <a:bodyPr anchor="t" rtlCol="false" tIns="0" lIns="0" bIns="0" rIns="0">
            <a:spAutoFit/>
          </a:bodyPr>
          <a:lstStyle/>
          <a:p>
            <a:pPr algn="ctr">
              <a:lnSpc>
                <a:spcPts val="4000"/>
              </a:lnSpc>
            </a:pPr>
            <a:r>
              <a:rPr lang="en-US" sz="2500">
                <a:solidFill>
                  <a:srgbClr val="243859"/>
                </a:solidFill>
                <a:cs typeface="Clear Sans Thin"/>
              </a:rPr>
              <a:t>بسبب إنشغال الناس في تحصيل الأرباح , مجال دراستنا غير ربحي مادياُ لم نجد الكثير من المنافسين في المجال . ولعل أبرز المنافسين كان نظام أهل القران .</a:t>
            </a:r>
          </a:p>
        </p:txBody>
      </p:sp>
      <p:sp>
        <p:nvSpPr>
          <p:cNvPr name="TextBox 5" id="5"/>
          <p:cNvSpPr txBox="true"/>
          <p:nvPr/>
        </p:nvSpPr>
        <p:spPr>
          <a:xfrm rot="0">
            <a:off x="8579401" y="4733328"/>
            <a:ext cx="8148575" cy="1492249"/>
          </a:xfrm>
          <a:prstGeom prst="rect">
            <a:avLst/>
          </a:prstGeom>
        </p:spPr>
        <p:txBody>
          <a:bodyPr anchor="t" rtlCol="false" tIns="0" lIns="0" bIns="0" rIns="0">
            <a:spAutoFit/>
          </a:bodyPr>
          <a:lstStyle/>
          <a:p>
            <a:pPr algn="ctr">
              <a:lnSpc>
                <a:spcPts val="4000"/>
              </a:lnSpc>
            </a:pPr>
            <a:r>
              <a:rPr lang="en-US" sz="2500" u="sng">
                <a:solidFill>
                  <a:srgbClr val="000000"/>
                </a:solidFill>
                <a:latin typeface="29LT Azer Italics"/>
                <a:hlinkClick r:id="rId3" tooltip="https://ehlquran.com"/>
              </a:rPr>
              <a:t>"نظام أهل القرآن هو نظام سحابي متكامل .. يمكن بواسطته إنشاء بيئة رقمية تربط بين مشرفي الحلقات ومدرسيها وطلابها وأولياء الأمور ، وذلك بمنحهم الأدوات الحديثة للارتقاء بحلقات القرآن"</a:t>
            </a:r>
          </a:p>
        </p:txBody>
      </p:sp>
      <p:sp>
        <p:nvSpPr>
          <p:cNvPr name="TextBox 6" id="6"/>
          <p:cNvSpPr txBox="true"/>
          <p:nvPr/>
        </p:nvSpPr>
        <p:spPr>
          <a:xfrm rot="0">
            <a:off x="7723380" y="7279678"/>
            <a:ext cx="9624474" cy="1492249"/>
          </a:xfrm>
          <a:prstGeom prst="rect">
            <a:avLst/>
          </a:prstGeom>
        </p:spPr>
        <p:txBody>
          <a:bodyPr anchor="t" rtlCol="false" tIns="0" lIns="0" bIns="0" rIns="0">
            <a:spAutoFit/>
          </a:bodyPr>
          <a:lstStyle/>
          <a:p>
            <a:pPr algn="ctr">
              <a:lnSpc>
                <a:spcPts val="4000"/>
              </a:lnSpc>
            </a:pPr>
            <a:r>
              <a:rPr lang="en-US" sz="2500">
                <a:solidFill>
                  <a:srgbClr val="000000"/>
                </a:solidFill>
                <a:cs typeface="Clear Sans Thin"/>
              </a:rPr>
              <a:t>لكن من أكبر عيوب النظام هو أنه نظام مدفع  بواقع اشتراك خاص بمركز التحفيظ 1196 دولار كل سنة يستطيع من خلاله ادخال 100 طالب فقط (يزداد السعر بزدياد عدد الطلاب).</a:t>
            </a:r>
          </a:p>
          <a:p>
            <a:pPr algn="ctr">
              <a:lnSpc>
                <a:spcPts val="4000"/>
              </a:lnSpc>
            </a:pPr>
            <a:r>
              <a:rPr lang="en-US" sz="2500">
                <a:solidFill>
                  <a:srgbClr val="000000"/>
                </a:solidFill>
                <a:cs typeface="Clear Sans Thin"/>
              </a:rPr>
              <a:t>يشمل ذلك رسائل خاصة وأدارة مالية و تطبيق اندرويد فقط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69987" y="1636712"/>
            <a:ext cx="7394983" cy="7394983"/>
          </a:xfrm>
          <a:custGeom>
            <a:avLst/>
            <a:gdLst/>
            <a:ahLst/>
            <a:cxnLst/>
            <a:rect r="r" b="b" t="t" l="l"/>
            <a:pathLst>
              <a:path h="7394983" w="7394983">
                <a:moveTo>
                  <a:pt x="0" y="0"/>
                </a:moveTo>
                <a:lnTo>
                  <a:pt x="7394983" y="0"/>
                </a:lnTo>
                <a:lnTo>
                  <a:pt x="7394983" y="7394983"/>
                </a:lnTo>
                <a:lnTo>
                  <a:pt x="0" y="7394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235980" y="866775"/>
            <a:ext cx="5810707" cy="1377949"/>
          </a:xfrm>
          <a:prstGeom prst="rect">
            <a:avLst/>
          </a:prstGeom>
        </p:spPr>
        <p:txBody>
          <a:bodyPr anchor="t" rtlCol="false" tIns="0" lIns="0" bIns="0" rIns="0">
            <a:spAutoFit/>
          </a:bodyPr>
          <a:lstStyle/>
          <a:p>
            <a:pPr algn="ctr">
              <a:lnSpc>
                <a:spcPts val="11200"/>
              </a:lnSpc>
              <a:spcBef>
                <a:spcPct val="0"/>
              </a:spcBef>
            </a:pPr>
            <a:r>
              <a:rPr lang="en-US" sz="8000">
                <a:solidFill>
                  <a:srgbClr val="F3A564"/>
                </a:solidFill>
                <a:cs typeface="Clear Sans Bold"/>
              </a:rPr>
              <a:t>وصف النظام</a:t>
            </a:r>
          </a:p>
        </p:txBody>
      </p:sp>
      <p:sp>
        <p:nvSpPr>
          <p:cNvPr name="TextBox 4" id="4"/>
          <p:cNvSpPr txBox="true"/>
          <p:nvPr/>
        </p:nvSpPr>
        <p:spPr>
          <a:xfrm rot="0">
            <a:off x="9144000" y="3868420"/>
            <a:ext cx="8115300" cy="1848230"/>
          </a:xfrm>
          <a:prstGeom prst="rect">
            <a:avLst/>
          </a:prstGeom>
        </p:spPr>
        <p:txBody>
          <a:bodyPr anchor="t" rtlCol="false" tIns="0" lIns="0" bIns="0" rIns="0">
            <a:spAutoFit/>
          </a:bodyPr>
          <a:lstStyle/>
          <a:p>
            <a:pPr algn="ctr">
              <a:lnSpc>
                <a:spcPts val="3657"/>
              </a:lnSpc>
            </a:pPr>
            <a:r>
              <a:rPr lang="en-US" sz="2300">
                <a:solidFill>
                  <a:srgbClr val="000000"/>
                </a:solidFill>
                <a:latin typeface="Codec Pro Bold"/>
              </a:rPr>
              <a:t> تطبيق متكامل يهدف إلى تجويد أداء مراكز التحفيظ من خلال تذليل الصعوبات و العقبات أمام إدارة المراكز و تحسين تجربة أولياء الأمور والطلاب وذلك بتوفير بيئة سلسة وفعّالة في الإدارة و التواصل</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314257">
            <a:off x="-1481365" y="1949938"/>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14257">
            <a:off x="-794728" y="-1571100"/>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4257">
            <a:off x="2860540" y="-656088"/>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904253" y="479188"/>
            <a:ext cx="5189101" cy="1501774"/>
          </a:xfrm>
          <a:prstGeom prst="rect">
            <a:avLst/>
          </a:prstGeom>
        </p:spPr>
        <p:txBody>
          <a:bodyPr anchor="t" rtlCol="false" tIns="0" lIns="0" bIns="0" rIns="0">
            <a:spAutoFit/>
          </a:bodyPr>
          <a:lstStyle/>
          <a:p>
            <a:pPr algn="ctr">
              <a:lnSpc>
                <a:spcPts val="11200"/>
              </a:lnSpc>
              <a:spcBef>
                <a:spcPct val="0"/>
              </a:spcBef>
            </a:pPr>
            <a:r>
              <a:rPr lang="en-US" sz="8000">
                <a:solidFill>
                  <a:srgbClr val="FFFFFF"/>
                </a:solidFill>
                <a:cs typeface="Codec Pro Bold"/>
              </a:rPr>
              <a:t>آلية التطوير</a:t>
            </a:r>
          </a:p>
        </p:txBody>
      </p:sp>
      <p:sp>
        <p:nvSpPr>
          <p:cNvPr name="TextBox 6" id="6"/>
          <p:cNvSpPr txBox="true"/>
          <p:nvPr/>
        </p:nvSpPr>
        <p:spPr>
          <a:xfrm rot="0">
            <a:off x="9990265" y="2464876"/>
            <a:ext cx="5788413" cy="1236980"/>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cs typeface="Codec Pro Bold"/>
              </a:rPr>
              <a:t>من خلال دراستنا على المشروع قمنا باستخدام بعض التقنيات التي تتناسب مع طبيعة العمل وهي كما يلي:</a:t>
            </a:r>
          </a:p>
        </p:txBody>
      </p:sp>
      <p:sp>
        <p:nvSpPr>
          <p:cNvPr name="TextBox 7" id="7"/>
          <p:cNvSpPr txBox="true"/>
          <p:nvPr/>
        </p:nvSpPr>
        <p:spPr>
          <a:xfrm rot="0">
            <a:off x="11031878" y="4014927"/>
            <a:ext cx="6061476" cy="3272790"/>
          </a:xfrm>
          <a:prstGeom prst="rect">
            <a:avLst/>
          </a:prstGeom>
        </p:spPr>
        <p:txBody>
          <a:bodyPr anchor="t" rtlCol="false" tIns="0" lIns="0" bIns="0" rIns="0">
            <a:spAutoFit/>
          </a:bodyPr>
          <a:lstStyle/>
          <a:p>
            <a:pPr>
              <a:lnSpc>
                <a:spcPts val="3500"/>
              </a:lnSpc>
            </a:pPr>
            <a:r>
              <a:rPr lang="en-US" sz="2500">
                <a:solidFill>
                  <a:srgbClr val="FFFFFF"/>
                </a:solidFill>
                <a:latin typeface="Codec Pro Bold"/>
              </a:rPr>
              <a:t>1</a:t>
            </a:r>
            <a:r>
              <a:rPr lang="en-US" sz="2500">
                <a:solidFill>
                  <a:srgbClr val="F7B4A7"/>
                </a:solidFill>
                <a:latin typeface="Codec Pro Bold"/>
              </a:rPr>
              <a:t>- التزايدي(Incremintal):</a:t>
            </a:r>
          </a:p>
          <a:p>
            <a:pPr>
              <a:lnSpc>
                <a:spcPts val="3220"/>
              </a:lnSpc>
              <a:spcBef>
                <a:spcPct val="0"/>
              </a:spcBef>
            </a:pPr>
            <a:r>
              <a:rPr lang="en-US" sz="2300">
                <a:solidFill>
                  <a:srgbClr val="FFFFFF"/>
                </a:solidFill>
                <a:latin typeface="Codec Pro Bold"/>
              </a:rPr>
              <a:t> هو عملية تطوير  ممنهجة للبرمجيات حيث يتم تقسيم المتطلبات إلى وحدات متعددة قائمة بذاتها لدورة تطوير البرمجيات. في هذا النموذج ، تمر كل وحدة بمراحل المتطلبات والتصميم والتنفيذ والاختبار. يضيف كل إصدار لاحق من الوحدة وظائف إلى الإصدار السابق. تستمر العملية حتى يكتمل النظام 1</a:t>
            </a:r>
          </a:p>
        </p:txBody>
      </p:sp>
      <p:sp>
        <p:nvSpPr>
          <p:cNvPr name="TextBox 8" id="8"/>
          <p:cNvSpPr txBox="true"/>
          <p:nvPr/>
        </p:nvSpPr>
        <p:spPr>
          <a:xfrm rot="0">
            <a:off x="4023191" y="4014927"/>
            <a:ext cx="6061476" cy="1672590"/>
          </a:xfrm>
          <a:prstGeom prst="rect">
            <a:avLst/>
          </a:prstGeom>
        </p:spPr>
        <p:txBody>
          <a:bodyPr anchor="t" rtlCol="false" tIns="0" lIns="0" bIns="0" rIns="0">
            <a:spAutoFit/>
          </a:bodyPr>
          <a:lstStyle/>
          <a:p>
            <a:pPr>
              <a:lnSpc>
                <a:spcPts val="3500"/>
              </a:lnSpc>
            </a:pPr>
            <a:r>
              <a:rPr lang="en-US" sz="2500">
                <a:solidFill>
                  <a:srgbClr val="F7B4A7"/>
                </a:solidFill>
                <a:latin typeface="Codec Pro Bold"/>
              </a:rPr>
              <a:t>2- الفلتر(Flutter):</a:t>
            </a:r>
          </a:p>
          <a:p>
            <a:pPr>
              <a:lnSpc>
                <a:spcPts val="3220"/>
              </a:lnSpc>
              <a:spcBef>
                <a:spcPct val="0"/>
              </a:spcBef>
            </a:pPr>
            <a:r>
              <a:rPr lang="en-US" sz="2300">
                <a:solidFill>
                  <a:srgbClr val="FFFFFF"/>
                </a:solidFill>
                <a:cs typeface="Codec Pro Bold"/>
              </a:rPr>
              <a:t>هو إطار عمل مفتوح المصدر من Google لإنشاء تطبيقات جميلة ومجمعة محليًا ومتعددة المنصات من قاعدة كود واحدة.</a:t>
            </a:r>
          </a:p>
        </p:txBody>
      </p:sp>
      <p:sp>
        <p:nvSpPr>
          <p:cNvPr name="TextBox 9" id="9"/>
          <p:cNvSpPr txBox="true"/>
          <p:nvPr/>
        </p:nvSpPr>
        <p:spPr>
          <a:xfrm rot="0">
            <a:off x="4023191" y="5763717"/>
            <a:ext cx="6061476" cy="2037080"/>
          </a:xfrm>
          <a:prstGeom prst="rect">
            <a:avLst/>
          </a:prstGeom>
        </p:spPr>
        <p:txBody>
          <a:bodyPr anchor="t" rtlCol="false" tIns="0" lIns="0" bIns="0" rIns="0">
            <a:spAutoFit/>
          </a:bodyPr>
          <a:lstStyle/>
          <a:p>
            <a:pPr>
              <a:lnSpc>
                <a:spcPts val="3220"/>
              </a:lnSpc>
            </a:pPr>
            <a:r>
              <a:rPr lang="en-US" sz="2300">
                <a:solidFill>
                  <a:srgbClr val="F7B4A7"/>
                </a:solidFill>
                <a:latin typeface="Codec Pro Bold"/>
              </a:rPr>
              <a:t>3-Firebase :</a:t>
            </a:r>
          </a:p>
          <a:p>
            <a:pPr>
              <a:lnSpc>
                <a:spcPts val="3220"/>
              </a:lnSpc>
              <a:spcBef>
                <a:spcPct val="0"/>
              </a:spcBef>
            </a:pPr>
            <a:r>
              <a:rPr lang="en-US" sz="2300">
                <a:solidFill>
                  <a:srgbClr val="FEFEFE"/>
                </a:solidFill>
                <a:cs typeface="Codec Pro Bold"/>
              </a:rPr>
              <a:t>عبارة عن نظام أساسي من Google لتطوير التطبيقات. يوفر أدوات لمصادقة المستخدم وقواعد البيانات في الوقت الفعلي (بدون SQL) والتخزين والاستضافة.</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2709563"/>
          <a:ext cx="16230600" cy="6755103"/>
        </p:xfrm>
        <a:graphic>
          <a:graphicData uri="http://schemas.openxmlformats.org/drawingml/2006/table">
            <a:tbl>
              <a:tblPr/>
              <a:tblGrid>
                <a:gridCol w="7700588"/>
                <a:gridCol w="8530012"/>
              </a:tblGrid>
              <a:tr h="2430387">
                <a:tc>
                  <a:txBody>
                    <a:bodyPr anchor="t" rtlCol="false"/>
                    <a:lstStyle/>
                    <a:p>
                      <a:pPr algn="l">
                        <a:lnSpc>
                          <a:spcPts val="6600"/>
                        </a:lnSpc>
                        <a:defRPr/>
                      </a:pPr>
                      <a:r>
                        <a:rPr lang="en-US" sz="5500">
                          <a:solidFill>
                            <a:srgbClr val="2B4B82"/>
                          </a:solidFill>
                          <a:cs typeface="Clear Sans"/>
                        </a:rPr>
                        <a:t>نظام التحفيظ التقليدي</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a:solidFill>
                            <a:srgbClr val="2B4B82"/>
                          </a:solidFill>
                          <a:cs typeface="Clear Sans"/>
                        </a:rPr>
                        <a:t>استخدام نظام "تحفيظ"في المراكز</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518160" indent="-259080" lvl="1">
                        <a:lnSpc>
                          <a:spcPts val="3359"/>
                        </a:lnSpc>
                        <a:buFont typeface="Arial"/>
                        <a:buChar char="•"/>
                        <a:defRPr/>
                      </a:pPr>
                      <a:r>
                        <a:rPr lang="en-US" sz="2400">
                          <a:solidFill>
                            <a:srgbClr val="2B4B82"/>
                          </a:solidFill>
                          <a:cs typeface="Clear Sans"/>
                        </a:rPr>
                        <a:t>تسجيل الحفظ اليومي في سجل الحفظ لكل طالب على حدة. </a:t>
                      </a:r>
                      <a:endParaRPr lang="en-US" sz="1100"/>
                    </a:p>
                    <a:p>
                      <a:pPr>
                        <a:lnSpc>
                          <a:spcPts val="3359"/>
                        </a:lnSpc>
                      </a:pPr>
                    </a:p>
                    <a:p>
                      <a:pPr marL="518160" indent="-259080" lvl="1">
                        <a:lnSpc>
                          <a:spcPts val="3359"/>
                        </a:lnSpc>
                        <a:buFont typeface="Arial"/>
                        <a:buChar char="•"/>
                      </a:pPr>
                      <a:r>
                        <a:rPr lang="en-US" sz="2400">
                          <a:solidFill>
                            <a:srgbClr val="2B4B82"/>
                          </a:solidFill>
                          <a:cs typeface="Clear Sans"/>
                        </a:rPr>
                        <a:t>قلة البيانات المتوفرة عن الطالب لدى المركز</a:t>
                      </a:r>
                    </a:p>
                    <a:p>
                      <a:pPr>
                        <a:lnSpc>
                          <a:spcPts val="3359"/>
                        </a:lnSpc>
                      </a:pPr>
                    </a:p>
                    <a:p>
                      <a:pPr marL="518160" indent="-259080" lvl="1">
                        <a:lnSpc>
                          <a:spcPts val="3359"/>
                        </a:lnSpc>
                        <a:buFont typeface="Arial"/>
                        <a:buChar char="•"/>
                      </a:pPr>
                      <a:r>
                        <a:rPr lang="en-US" sz="2400">
                          <a:solidFill>
                            <a:srgbClr val="2B4B82"/>
                          </a:solidFill>
                          <a:cs typeface="Clear Sans"/>
                        </a:rPr>
                        <a:t>صعوبة إرسال الانذارات إلى لأهل</a:t>
                      </a:r>
                    </a:p>
                    <a:p>
                      <a:pPr>
                        <a:lnSpc>
                          <a:spcPts val="3359"/>
                        </a:lnSpc>
                      </a:pPr>
                    </a:p>
                    <a:p>
                      <a:pPr marL="518160" indent="-259080" lvl="1">
                        <a:lnSpc>
                          <a:spcPts val="3359"/>
                        </a:lnSpc>
                        <a:buFont typeface="Arial"/>
                        <a:buChar char="•"/>
                      </a:pPr>
                      <a:r>
                        <a:rPr lang="en-US" sz="2400">
                          <a:solidFill>
                            <a:srgbClr val="2B4B82"/>
                          </a:solidFill>
                          <a:cs typeface="Clear Sans"/>
                        </a:rPr>
                        <a:t>اقتصار علاقة المحفظ مع طلابه على أوقات عمل المركز</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518160" indent="-259080" lvl="1">
                        <a:lnSpc>
                          <a:spcPts val="3359"/>
                        </a:lnSpc>
                        <a:buFont typeface="Arial"/>
                        <a:buChar char="•"/>
                        <a:defRPr/>
                      </a:pPr>
                      <a:r>
                        <a:rPr lang="en-US" sz="2400">
                          <a:solidFill>
                            <a:srgbClr val="2B4B82"/>
                          </a:solidFill>
                          <a:cs typeface="Clear Sans"/>
                        </a:rPr>
                        <a:t>تمكين الأهالي من متابعة تقدم الطالب بخطوات بسيطة.</a:t>
                      </a:r>
                      <a:endParaRPr lang="en-US" sz="1100"/>
                    </a:p>
                    <a:p>
                      <a:pPr>
                        <a:lnSpc>
                          <a:spcPts val="3359"/>
                        </a:lnSpc>
                      </a:pPr>
                    </a:p>
                    <a:p>
                      <a:pPr marL="518160" indent="-259080" lvl="1">
                        <a:lnSpc>
                          <a:spcPts val="3359"/>
                        </a:lnSpc>
                        <a:buFont typeface="Arial"/>
                        <a:buChar char="•"/>
                      </a:pPr>
                      <a:r>
                        <a:rPr lang="en-US" sz="2400">
                          <a:solidFill>
                            <a:srgbClr val="2B4B82"/>
                          </a:solidFill>
                          <a:cs typeface="Clear Sans"/>
                        </a:rPr>
                        <a:t>توفير دروس تعليمية تحسن من معرفة وسلوك الطالب.</a:t>
                      </a:r>
                    </a:p>
                    <a:p>
                      <a:pPr>
                        <a:lnSpc>
                          <a:spcPts val="3359"/>
                        </a:lnSpc>
                      </a:pPr>
                    </a:p>
                    <a:p>
                      <a:pPr marL="518160" indent="-259080" lvl="1">
                        <a:lnSpc>
                          <a:spcPts val="3359"/>
                        </a:lnSpc>
                        <a:buFont typeface="Arial"/>
                        <a:buChar char="•"/>
                      </a:pPr>
                      <a:r>
                        <a:rPr lang="en-US" sz="2400">
                          <a:solidFill>
                            <a:srgbClr val="2B4B82"/>
                          </a:solidFill>
                          <a:cs typeface="Clear Sans"/>
                        </a:rPr>
                        <a:t>تواصل افضل بين المحفظ وولي أمر الطالب.</a:t>
                      </a:r>
                    </a:p>
                    <a:p>
                      <a:pPr>
                        <a:lnSpc>
                          <a:spcPts val="3359"/>
                        </a:lnSpc>
                      </a:pPr>
                    </a:p>
                    <a:p>
                      <a:pPr marL="518160" indent="-259080" lvl="1">
                        <a:lnSpc>
                          <a:spcPts val="3359"/>
                        </a:lnSpc>
                        <a:buFont typeface="Arial"/>
                        <a:buChar char="•"/>
                      </a:pPr>
                      <a:r>
                        <a:rPr lang="en-US" sz="2400">
                          <a:solidFill>
                            <a:srgbClr val="2B4B82"/>
                          </a:solidFill>
                          <a:cs typeface="Clear Sans"/>
                        </a:rPr>
                        <a:t>زيادة الحافز لدى الطالب وو لي الامر في المنافسة لحفظ القران الكريم كاملاً.</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true" flipV="false" rot="0">
            <a:off x="644966" y="2347709"/>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69986" y="2143875"/>
            <a:ext cx="1844432" cy="3696848"/>
          </a:xfrm>
          <a:custGeom>
            <a:avLst/>
            <a:gdLst/>
            <a:ahLst/>
            <a:cxnLst/>
            <a:rect r="r" b="b" t="t" l="l"/>
            <a:pathLst>
              <a:path h="3696848" w="1844432">
                <a:moveTo>
                  <a:pt x="0" y="0"/>
                </a:moveTo>
                <a:lnTo>
                  <a:pt x="1844433" y="0"/>
                </a:lnTo>
                <a:lnTo>
                  <a:pt x="1844433" y="3696848"/>
                </a:lnTo>
                <a:lnTo>
                  <a:pt x="0" y="3696848"/>
                </a:lnTo>
                <a:lnTo>
                  <a:pt x="0" y="0"/>
                </a:lnTo>
                <a:close/>
              </a:path>
            </a:pathLst>
          </a:custGeom>
          <a:blipFill>
            <a:blip r:embed="rId4"/>
            <a:stretch>
              <a:fillRect l="-52012" t="-41919" r="-52012" b="-41919"/>
            </a:stretch>
          </a:blipFill>
        </p:spPr>
      </p:sp>
      <p:sp>
        <p:nvSpPr>
          <p:cNvPr name="TextBox 4" id="4"/>
          <p:cNvSpPr txBox="true"/>
          <p:nvPr/>
        </p:nvSpPr>
        <p:spPr>
          <a:xfrm rot="0">
            <a:off x="8955984" y="2705800"/>
            <a:ext cx="6205833" cy="3465195"/>
          </a:xfrm>
          <a:prstGeom prst="rect">
            <a:avLst/>
          </a:prstGeom>
        </p:spPr>
        <p:txBody>
          <a:bodyPr anchor="t" rtlCol="false" tIns="0" lIns="0" bIns="0" rIns="0">
            <a:spAutoFit/>
          </a:bodyPr>
          <a:lstStyle/>
          <a:p>
            <a:pPr algn="ctr">
              <a:lnSpc>
                <a:spcPts val="14040"/>
              </a:lnSpc>
            </a:pPr>
            <a:r>
              <a:rPr lang="en-US" sz="9000">
                <a:solidFill>
                  <a:srgbClr val="F7B4A7"/>
                </a:solidFill>
                <a:cs typeface="Clear Sans Bold"/>
              </a:rPr>
              <a:t>وصف النظام وكيفية عمله</a:t>
            </a:r>
          </a:p>
        </p:txBody>
      </p:sp>
      <p:sp>
        <p:nvSpPr>
          <p:cNvPr name="TextBox 5" id="5"/>
          <p:cNvSpPr txBox="true"/>
          <p:nvPr/>
        </p:nvSpPr>
        <p:spPr>
          <a:xfrm rot="0">
            <a:off x="8531450" y="7296102"/>
            <a:ext cx="7054900" cy="469900"/>
          </a:xfrm>
          <a:prstGeom prst="rect">
            <a:avLst/>
          </a:prstGeom>
        </p:spPr>
        <p:txBody>
          <a:bodyPr anchor="t" rtlCol="false" tIns="0" lIns="0" bIns="0" rIns="0">
            <a:spAutoFit/>
          </a:bodyPr>
          <a:lstStyle/>
          <a:p>
            <a:pPr algn="ctr">
              <a:lnSpc>
                <a:spcPts val="3500"/>
              </a:lnSpc>
              <a:spcBef>
                <a:spcPct val="0"/>
              </a:spcBef>
            </a:pPr>
            <a:r>
              <a:rPr lang="en-US" sz="2500">
                <a:solidFill>
                  <a:srgbClr val="94DDDE"/>
                </a:solidFill>
                <a:cs typeface="Codec Pro Bold"/>
              </a:rPr>
              <a:t>فيما يلي شرح بالخطوات لكيفية استخدام التطبيق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DAFsA-j_k7w</dc:identifier>
  <dcterms:modified xsi:type="dcterms:W3CDTF">2011-08-01T06:04:30Z</dcterms:modified>
  <cp:revision>1</cp:revision>
  <dc:title>نظام التحفيظ الجودة أولاً</dc:title>
</cp:coreProperties>
</file>